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75" r:id="rId4"/>
    <p:sldId id="257" r:id="rId5"/>
    <p:sldId id="258" r:id="rId6"/>
    <p:sldId id="259" r:id="rId7"/>
    <p:sldId id="260" r:id="rId8"/>
    <p:sldId id="261" r:id="rId9"/>
    <p:sldId id="262" r:id="rId10"/>
    <p:sldId id="263" r:id="rId11"/>
    <p:sldId id="264" r:id="rId12"/>
    <p:sldId id="268" r:id="rId13"/>
    <p:sldId id="265" r:id="rId14"/>
    <p:sldId id="266" r:id="rId15"/>
    <p:sldId id="267" r:id="rId16"/>
    <p:sldId id="269" r:id="rId17"/>
    <p:sldId id="271" r:id="rId18"/>
    <p:sldId id="273" r:id="rId19"/>
    <p:sldId id="274"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94BEB-6212-44B9-8615-E1BF0E45262F}"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84C94-619D-431F-ADA1-F00D4B8FA21A}" type="slidenum">
              <a:rPr lang="en-US" smtClean="0"/>
              <a:t>‹#›</a:t>
            </a:fld>
            <a:endParaRPr lang="en-US"/>
          </a:p>
        </p:txBody>
      </p:sp>
    </p:spTree>
    <p:extLst>
      <p:ext uri="{BB962C8B-B14F-4D97-AF65-F5344CB8AC3E}">
        <p14:creationId xmlns:p14="http://schemas.microsoft.com/office/powerpoint/2010/main" val="98834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Headphones,</a:t>
            </a:r>
            <a:r>
              <a:rPr lang="en-US" baseline="0" dirty="0" smtClean="0"/>
              <a:t> lamp, or natural light tubes can help with sound and light, sunglasses/tinted glasses, even a tinted transparency placed over reading material to help reduce contrast when reading.  Positioning smells, and room temperature are two things to be aware of as well. </a:t>
            </a:r>
            <a:endParaRPr lang="en-US" dirty="0" smtClean="0"/>
          </a:p>
        </p:txBody>
      </p:sp>
      <p:sp>
        <p:nvSpPr>
          <p:cNvPr id="4" name="Slide Number Placeholder 3"/>
          <p:cNvSpPr>
            <a:spLocks noGrp="1"/>
          </p:cNvSpPr>
          <p:nvPr>
            <p:ph type="sldNum" sz="quarter" idx="10"/>
          </p:nvPr>
        </p:nvSpPr>
        <p:spPr/>
        <p:txBody>
          <a:bodyPr/>
          <a:lstStyle/>
          <a:p>
            <a:fld id="{120CDEE3-0CEC-4028-9484-243DDD4E89BD}" type="slidenum">
              <a:rPr lang="en-US" smtClean="0"/>
              <a:t>10</a:t>
            </a:fld>
            <a:endParaRPr lang="en-US"/>
          </a:p>
        </p:txBody>
      </p:sp>
    </p:spTree>
    <p:extLst>
      <p:ext uri="{BB962C8B-B14F-4D97-AF65-F5344CB8AC3E}">
        <p14:creationId xmlns:p14="http://schemas.microsoft.com/office/powerpoint/2010/main" val="145926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be very creative</a:t>
            </a:r>
            <a:r>
              <a:rPr lang="en-US" baseline="0" dirty="0" smtClean="0"/>
              <a:t> with choices, and they also help avoid a power struggle: “It is time to go to bed” has lots of choices: “Are you going to wear your red or blue pajamas?”, “would you like me to carry you or to walk like a robot” “Are you going to brush your teeth or wash your face first” to name a few.  </a:t>
            </a:r>
            <a:endParaRPr lang="en-US" dirty="0"/>
          </a:p>
        </p:txBody>
      </p:sp>
      <p:sp>
        <p:nvSpPr>
          <p:cNvPr id="4" name="Slide Number Placeholder 3"/>
          <p:cNvSpPr>
            <a:spLocks noGrp="1"/>
          </p:cNvSpPr>
          <p:nvPr>
            <p:ph type="sldNum" sz="quarter" idx="10"/>
          </p:nvPr>
        </p:nvSpPr>
        <p:spPr/>
        <p:txBody>
          <a:bodyPr/>
          <a:lstStyle/>
          <a:p>
            <a:fld id="{120CDEE3-0CEC-4028-9484-243DDD4E89BD}" type="slidenum">
              <a:rPr lang="en-US" smtClean="0"/>
              <a:t>12</a:t>
            </a:fld>
            <a:endParaRPr lang="en-US"/>
          </a:p>
        </p:txBody>
      </p:sp>
    </p:spTree>
    <p:extLst>
      <p:ext uri="{BB962C8B-B14F-4D97-AF65-F5344CB8AC3E}">
        <p14:creationId xmlns:p14="http://schemas.microsoft.com/office/powerpoint/2010/main" val="54487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84C94-619D-431F-ADA1-F00D4B8FA21A}" type="slidenum">
              <a:rPr lang="en-US" smtClean="0"/>
              <a:t>21</a:t>
            </a:fld>
            <a:endParaRPr lang="en-US"/>
          </a:p>
        </p:txBody>
      </p:sp>
    </p:spTree>
    <p:extLst>
      <p:ext uri="{BB962C8B-B14F-4D97-AF65-F5344CB8AC3E}">
        <p14:creationId xmlns:p14="http://schemas.microsoft.com/office/powerpoint/2010/main" val="35268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4E354-D7BB-4D02-B525-F7B793CC317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135542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4E354-D7BB-4D02-B525-F7B793CC317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122645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4E354-D7BB-4D02-B525-F7B793CC317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232186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4E354-D7BB-4D02-B525-F7B793CC317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299649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4E354-D7BB-4D02-B525-F7B793CC3174}"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352640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4E354-D7BB-4D02-B525-F7B793CC3174}"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422155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4E354-D7BB-4D02-B525-F7B793CC3174}"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295163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4E354-D7BB-4D02-B525-F7B793CC3174}"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227600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4E354-D7BB-4D02-B525-F7B793CC3174}"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60483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4E354-D7BB-4D02-B525-F7B793CC3174}"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153876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4E354-D7BB-4D02-B525-F7B793CC3174}"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5B97C-4545-46B9-AF88-35B6D53AB49E}" type="slidenum">
              <a:rPr lang="en-US" smtClean="0"/>
              <a:t>‹#›</a:t>
            </a:fld>
            <a:endParaRPr lang="en-US"/>
          </a:p>
        </p:txBody>
      </p:sp>
    </p:spTree>
    <p:extLst>
      <p:ext uri="{BB962C8B-B14F-4D97-AF65-F5344CB8AC3E}">
        <p14:creationId xmlns:p14="http://schemas.microsoft.com/office/powerpoint/2010/main" val="259841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4E354-D7BB-4D02-B525-F7B793CC3174}"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5B97C-4545-46B9-AF88-35B6D53AB49E}" type="slidenum">
              <a:rPr lang="en-US" smtClean="0"/>
              <a:t>‹#›</a:t>
            </a:fld>
            <a:endParaRPr lang="en-US"/>
          </a:p>
        </p:txBody>
      </p:sp>
    </p:spTree>
    <p:extLst>
      <p:ext uri="{BB962C8B-B14F-4D97-AF65-F5344CB8AC3E}">
        <p14:creationId xmlns:p14="http://schemas.microsoft.com/office/powerpoint/2010/main" val="328863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Autism…</a:t>
            </a:r>
            <a:br>
              <a:rPr lang="en-US" dirty="0" smtClean="0"/>
            </a:br>
            <a:r>
              <a:rPr lang="en-US" dirty="0" smtClean="0"/>
              <a:t>What a PARE Needs to Know</a:t>
            </a:r>
            <a:endParaRPr lang="en-US" dirty="0"/>
          </a:p>
        </p:txBody>
      </p:sp>
      <p:sp>
        <p:nvSpPr>
          <p:cNvPr id="3" name="Subtitle 2"/>
          <p:cNvSpPr>
            <a:spLocks noGrp="1"/>
          </p:cNvSpPr>
          <p:nvPr>
            <p:ph type="subTitle" idx="1"/>
          </p:nvPr>
        </p:nvSpPr>
        <p:spPr/>
        <p:txBody>
          <a:bodyPr/>
          <a:lstStyle/>
          <a:p>
            <a:r>
              <a:rPr lang="en-US" dirty="0" smtClean="0"/>
              <a:t>PARE Business Meeting</a:t>
            </a:r>
          </a:p>
          <a:p>
            <a:r>
              <a:rPr lang="en-US" dirty="0" smtClean="0"/>
              <a:t>December 1, 2015</a:t>
            </a:r>
          </a:p>
          <a:p>
            <a:r>
              <a:rPr lang="en-US" dirty="0" smtClean="0"/>
              <a:t>St. Agnes Church, Nashville</a:t>
            </a:r>
            <a:endParaRPr lang="en-US" dirty="0"/>
          </a:p>
        </p:txBody>
      </p:sp>
    </p:spTree>
    <p:extLst>
      <p:ext uri="{BB962C8B-B14F-4D97-AF65-F5344CB8AC3E}">
        <p14:creationId xmlns:p14="http://schemas.microsoft.com/office/powerpoint/2010/main" val="2508876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3228"/>
            <a:ext cx="3058981" cy="2641847"/>
          </a:xfrm>
          <a:prstGeom prst="rect">
            <a:avLst/>
          </a:prstGeom>
        </p:spPr>
      </p:pic>
      <p:sp>
        <p:nvSpPr>
          <p:cNvPr id="7" name="TextBox 6"/>
          <p:cNvSpPr txBox="1"/>
          <p:nvPr/>
        </p:nvSpPr>
        <p:spPr>
          <a:xfrm>
            <a:off x="1752600" y="839688"/>
            <a:ext cx="5486400" cy="646331"/>
          </a:xfrm>
          <a:prstGeom prst="rect">
            <a:avLst/>
          </a:prstGeom>
          <a:noFill/>
        </p:spPr>
        <p:txBody>
          <a:bodyPr wrap="square" rtlCol="0">
            <a:spAutoFit/>
          </a:bodyPr>
          <a:lstStyle/>
          <a:p>
            <a:r>
              <a:rPr lang="en-US" sz="3600" dirty="0" smtClean="0">
                <a:latin typeface="Mistral" panose="03090702030407020403" pitchFamily="66" charset="0"/>
              </a:rPr>
              <a:t>Disordered</a:t>
            </a:r>
            <a:r>
              <a:rPr lang="en-US" sz="3200" dirty="0" smtClean="0"/>
              <a:t> </a:t>
            </a:r>
            <a:r>
              <a:rPr lang="en-US" sz="3200" dirty="0"/>
              <a:t>S</a:t>
            </a:r>
            <a:r>
              <a:rPr lang="en-US" sz="3200" dirty="0" smtClean="0"/>
              <a:t>ensory </a:t>
            </a:r>
            <a:r>
              <a:rPr lang="en-US" sz="3200" dirty="0"/>
              <a:t>P</a:t>
            </a:r>
            <a:r>
              <a:rPr lang="en-US" sz="3200" dirty="0" smtClean="0"/>
              <a:t>erception</a:t>
            </a:r>
            <a:endParaRPr lang="en-US" sz="3200" dirty="0"/>
          </a:p>
        </p:txBody>
      </p:sp>
      <p:sp>
        <p:nvSpPr>
          <p:cNvPr id="10" name="TextBox 9"/>
          <p:cNvSpPr txBox="1"/>
          <p:nvPr/>
        </p:nvSpPr>
        <p:spPr>
          <a:xfrm>
            <a:off x="3592381" y="2133227"/>
            <a:ext cx="5246819" cy="2862322"/>
          </a:xfrm>
          <a:prstGeom prst="rect">
            <a:avLst/>
          </a:prstGeom>
          <a:noFill/>
        </p:spPr>
        <p:txBody>
          <a:bodyPr wrap="square" rtlCol="0">
            <a:spAutoFit/>
          </a:bodyPr>
          <a:lstStyle/>
          <a:p>
            <a:pPr marL="285750" indent="-285750">
              <a:buFontTx/>
              <a:buChar char="-"/>
            </a:pPr>
            <a:r>
              <a:rPr lang="en-US" sz="2400" dirty="0" smtClean="0"/>
              <a:t>Hyper sensitive ‘senses’</a:t>
            </a:r>
          </a:p>
          <a:p>
            <a:pPr marL="742950" lvl="1" indent="-285750">
              <a:buFontTx/>
              <a:buChar char="-"/>
            </a:pPr>
            <a:r>
              <a:rPr lang="en-US" sz="2400" dirty="0" smtClean="0"/>
              <a:t>Brain cannot filter all the input</a:t>
            </a:r>
          </a:p>
          <a:p>
            <a:pPr lvl="1"/>
            <a:endParaRPr lang="en-US" dirty="0" smtClean="0"/>
          </a:p>
          <a:p>
            <a:pPr lvl="1"/>
            <a:endParaRPr lang="en-US" dirty="0" smtClean="0"/>
          </a:p>
          <a:p>
            <a:pPr marL="285750" indent="-285750">
              <a:buFontTx/>
              <a:buChar char="-"/>
            </a:pPr>
            <a:r>
              <a:rPr lang="en-US" sz="2400" dirty="0" smtClean="0"/>
              <a:t>Visually oriented</a:t>
            </a:r>
          </a:p>
          <a:p>
            <a:pPr marL="742950" lvl="1" indent="-285750">
              <a:buFontTx/>
              <a:buChar char="-"/>
            </a:pPr>
            <a:r>
              <a:rPr lang="en-US" sz="2400" dirty="0" smtClean="0"/>
              <a:t>Difficulty filtering visual stimulus.</a:t>
            </a:r>
          </a:p>
          <a:p>
            <a:pPr marL="742950" lvl="1" indent="-285750">
              <a:buFontTx/>
              <a:buChar char="-"/>
            </a:pPr>
            <a:r>
              <a:rPr lang="en-US" sz="2400" dirty="0"/>
              <a:t>C</a:t>
            </a:r>
            <a:r>
              <a:rPr lang="en-US" sz="2400" dirty="0" smtClean="0"/>
              <a:t>an affect </a:t>
            </a:r>
            <a:r>
              <a:rPr lang="en-US" sz="2400" b="1" i="1" dirty="0" smtClean="0"/>
              <a:t>vestibular </a:t>
            </a:r>
            <a:r>
              <a:rPr lang="en-US" sz="2400" dirty="0" smtClean="0"/>
              <a:t>and </a:t>
            </a:r>
            <a:r>
              <a:rPr lang="en-US" sz="2400" b="1" i="1" dirty="0" smtClean="0"/>
              <a:t>proprioceptive</a:t>
            </a:r>
            <a:r>
              <a:rPr lang="en-US" sz="2400" dirty="0" smtClean="0"/>
              <a:t> senses.  </a:t>
            </a:r>
          </a:p>
        </p:txBody>
      </p:sp>
      <p:sp>
        <p:nvSpPr>
          <p:cNvPr id="11" name="TextBox 10"/>
          <p:cNvSpPr txBox="1"/>
          <p:nvPr/>
        </p:nvSpPr>
        <p:spPr>
          <a:xfrm>
            <a:off x="163166" y="5576656"/>
            <a:ext cx="8862491" cy="400110"/>
          </a:xfrm>
          <a:prstGeom prst="rect">
            <a:avLst/>
          </a:prstGeom>
          <a:noFill/>
        </p:spPr>
        <p:txBody>
          <a:bodyPr wrap="none" rtlCol="0">
            <a:spAutoFit/>
          </a:bodyPr>
          <a:lstStyle/>
          <a:p>
            <a:pPr algn="ctr"/>
            <a:r>
              <a:rPr lang="en-US" dirty="0" smtClean="0"/>
              <a:t>The key here is to be </a:t>
            </a:r>
            <a:r>
              <a:rPr lang="en-US" sz="2000" b="1" dirty="0" smtClean="0">
                <a:solidFill>
                  <a:schemeClr val="accent3">
                    <a:lumMod val="75000"/>
                  </a:schemeClr>
                </a:solidFill>
              </a:rPr>
              <a:t>aware</a:t>
            </a:r>
            <a:r>
              <a:rPr lang="en-US" dirty="0" smtClean="0"/>
              <a:t>, and </a:t>
            </a:r>
            <a:r>
              <a:rPr lang="en-US" sz="2000" b="1" dirty="0" smtClean="0">
                <a:solidFill>
                  <a:srgbClr val="FF0000"/>
                </a:solidFill>
              </a:rPr>
              <a:t>limit</a:t>
            </a:r>
            <a:r>
              <a:rPr lang="en-US" dirty="0" smtClean="0"/>
              <a:t> and possibly </a:t>
            </a:r>
            <a:r>
              <a:rPr lang="en-US" sz="2000" b="1" dirty="0" smtClean="0">
                <a:solidFill>
                  <a:srgbClr val="FFC000"/>
                </a:solidFill>
              </a:rPr>
              <a:t>adapt</a:t>
            </a:r>
            <a:r>
              <a:rPr lang="en-US" dirty="0" smtClean="0"/>
              <a:t> sensory input wherever possible.</a:t>
            </a:r>
          </a:p>
        </p:txBody>
      </p:sp>
    </p:spTree>
    <p:extLst>
      <p:ext uri="{BB962C8B-B14F-4D97-AF65-F5344CB8AC3E}">
        <p14:creationId xmlns:p14="http://schemas.microsoft.com/office/powerpoint/2010/main" val="1374818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 All Are the Same…</a:t>
            </a:r>
            <a:endParaRPr lang="en-US" dirty="0"/>
          </a:p>
        </p:txBody>
      </p:sp>
      <p:sp>
        <p:nvSpPr>
          <p:cNvPr id="5" name="Content Placeholder 4"/>
          <p:cNvSpPr>
            <a:spLocks noGrp="1"/>
          </p:cNvSpPr>
          <p:nvPr>
            <p:ph sz="half" idx="1"/>
          </p:nvPr>
        </p:nvSpPr>
        <p:spPr/>
        <p:txBody>
          <a:bodyPr>
            <a:normAutofit/>
          </a:bodyPr>
          <a:lstStyle/>
          <a:p>
            <a:pPr marL="0" indent="0" algn="ctr">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432054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5280" r="1196" b="7237"/>
          <a:stretch/>
        </p:blipFill>
        <p:spPr bwMode="auto">
          <a:xfrm>
            <a:off x="5410200" y="1686757"/>
            <a:ext cx="2730623" cy="3959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5105400"/>
            <a:ext cx="3276600" cy="369332"/>
          </a:xfrm>
          <a:prstGeom prst="rect">
            <a:avLst/>
          </a:prstGeom>
          <a:noFill/>
        </p:spPr>
        <p:txBody>
          <a:bodyPr wrap="square" rtlCol="0">
            <a:spAutoFit/>
          </a:bodyPr>
          <a:lstStyle/>
          <a:p>
            <a:pPr algn="ctr"/>
            <a:r>
              <a:rPr lang="en-US" dirty="0" smtClean="0"/>
              <a:t>Sensory avoiding</a:t>
            </a:r>
            <a:endParaRPr lang="en-US" dirty="0"/>
          </a:p>
        </p:txBody>
      </p:sp>
      <p:sp>
        <p:nvSpPr>
          <p:cNvPr id="3" name="TextBox 2"/>
          <p:cNvSpPr txBox="1"/>
          <p:nvPr/>
        </p:nvSpPr>
        <p:spPr>
          <a:xfrm>
            <a:off x="5638800" y="5943600"/>
            <a:ext cx="2209800" cy="369332"/>
          </a:xfrm>
          <a:prstGeom prst="rect">
            <a:avLst/>
          </a:prstGeom>
          <a:noFill/>
        </p:spPr>
        <p:txBody>
          <a:bodyPr wrap="square" rtlCol="0">
            <a:spAutoFit/>
          </a:bodyPr>
          <a:lstStyle/>
          <a:p>
            <a:pPr algn="ctr"/>
            <a:r>
              <a:rPr lang="en-US" dirty="0" smtClean="0"/>
              <a:t>Sensory seeking</a:t>
            </a:r>
            <a:endParaRPr lang="en-US" dirty="0"/>
          </a:p>
        </p:txBody>
      </p:sp>
    </p:spTree>
    <p:extLst>
      <p:ext uri="{BB962C8B-B14F-4D97-AF65-F5344CB8AC3E}">
        <p14:creationId xmlns:p14="http://schemas.microsoft.com/office/powerpoint/2010/main" val="41928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685800"/>
            <a:ext cx="7551426" cy="646331"/>
          </a:xfrm>
          <a:prstGeom prst="rect">
            <a:avLst/>
          </a:prstGeom>
          <a:noFill/>
        </p:spPr>
        <p:txBody>
          <a:bodyPr wrap="none" rtlCol="0">
            <a:spAutoFit/>
          </a:bodyPr>
          <a:lstStyle/>
          <a:p>
            <a:r>
              <a:rPr lang="en-US" sz="3600" dirty="0" smtClean="0"/>
              <a:t>Some Things to Keep in Mind: language</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85999"/>
            <a:ext cx="3243669" cy="2541299"/>
          </a:xfrm>
          <a:prstGeom prst="rect">
            <a:avLst/>
          </a:prstGeom>
        </p:spPr>
      </p:pic>
      <p:sp>
        <p:nvSpPr>
          <p:cNvPr id="9" name="TextBox 8"/>
          <p:cNvSpPr txBox="1"/>
          <p:nvPr/>
        </p:nvSpPr>
        <p:spPr>
          <a:xfrm>
            <a:off x="4613912" y="2209800"/>
            <a:ext cx="3844287" cy="2923877"/>
          </a:xfrm>
          <a:prstGeom prst="rect">
            <a:avLst/>
          </a:prstGeom>
          <a:noFill/>
        </p:spPr>
        <p:txBody>
          <a:bodyPr wrap="square" rtlCol="0">
            <a:spAutoFit/>
          </a:bodyPr>
          <a:lstStyle/>
          <a:p>
            <a:pPr algn="ctr"/>
            <a:r>
              <a:rPr lang="en-US" sz="2400" dirty="0" smtClean="0"/>
              <a:t>Language is interpreted very </a:t>
            </a:r>
            <a:r>
              <a:rPr lang="en-US" sz="2400" b="1" i="1" dirty="0" smtClean="0"/>
              <a:t>literally</a:t>
            </a:r>
          </a:p>
          <a:p>
            <a:endParaRPr lang="en-US" sz="2000" dirty="0" smtClean="0"/>
          </a:p>
          <a:p>
            <a:pPr marL="285750" indent="-285750">
              <a:buFontTx/>
              <a:buChar char="-"/>
            </a:pPr>
            <a:r>
              <a:rPr lang="en-US" sz="2000" b="1" i="1" dirty="0" smtClean="0"/>
              <a:t>Receptive</a:t>
            </a:r>
            <a:r>
              <a:rPr lang="en-US" sz="2000" dirty="0" smtClean="0"/>
              <a:t> and </a:t>
            </a:r>
            <a:r>
              <a:rPr lang="en-US" sz="2000" b="1" i="1" dirty="0" smtClean="0"/>
              <a:t>expressive</a:t>
            </a:r>
            <a:r>
              <a:rPr lang="en-US" sz="2000" dirty="0" smtClean="0"/>
              <a:t> language is difficult </a:t>
            </a:r>
          </a:p>
          <a:p>
            <a:endParaRPr lang="en-US" sz="2000" dirty="0" smtClean="0"/>
          </a:p>
          <a:p>
            <a:pPr marL="285750" indent="-285750">
              <a:buFontTx/>
              <a:buChar char="-"/>
            </a:pPr>
            <a:r>
              <a:rPr lang="en-US" sz="2000" dirty="0" smtClean="0"/>
              <a:t>offer only </a:t>
            </a:r>
            <a:r>
              <a:rPr lang="en-US" sz="2000" i="1" dirty="0" smtClean="0"/>
              <a:t>real</a:t>
            </a:r>
            <a:r>
              <a:rPr lang="en-US" sz="2000" dirty="0" smtClean="0"/>
              <a:t> choices</a:t>
            </a:r>
          </a:p>
          <a:p>
            <a:pPr marL="285750" indent="-285750">
              <a:buFontTx/>
              <a:buChar char="-"/>
            </a:pPr>
            <a:endParaRPr lang="en-US" dirty="0" smtClean="0"/>
          </a:p>
          <a:p>
            <a:endParaRPr lang="en-US" dirty="0"/>
          </a:p>
        </p:txBody>
      </p:sp>
      <p:sp>
        <p:nvSpPr>
          <p:cNvPr id="10" name="TextBox 9"/>
          <p:cNvSpPr txBox="1"/>
          <p:nvPr/>
        </p:nvSpPr>
        <p:spPr>
          <a:xfrm>
            <a:off x="1063844" y="5808955"/>
            <a:ext cx="7533858" cy="461665"/>
          </a:xfrm>
          <a:prstGeom prst="rect">
            <a:avLst/>
          </a:prstGeom>
          <a:noFill/>
        </p:spPr>
        <p:txBody>
          <a:bodyPr wrap="none" rtlCol="0">
            <a:spAutoFit/>
          </a:bodyPr>
          <a:lstStyle/>
          <a:p>
            <a:pPr algn="ctr"/>
            <a:r>
              <a:rPr lang="en-US" sz="2400" b="1" dirty="0">
                <a:solidFill>
                  <a:schemeClr val="tx2">
                    <a:lumMod val="60000"/>
                    <a:lumOff val="40000"/>
                  </a:schemeClr>
                </a:solidFill>
              </a:rPr>
              <a:t>c</a:t>
            </a:r>
            <a:r>
              <a:rPr lang="en-US" sz="2400" b="1" dirty="0" smtClean="0">
                <a:solidFill>
                  <a:schemeClr val="tx2">
                    <a:lumMod val="60000"/>
                    <a:lumOff val="40000"/>
                  </a:schemeClr>
                </a:solidFill>
              </a:rPr>
              <a:t>oncrete, specific and positive language is most effective</a:t>
            </a:r>
            <a:r>
              <a:rPr lang="en-US" sz="2400" dirty="0" smtClean="0">
                <a:solidFill>
                  <a:schemeClr val="tx2">
                    <a:lumMod val="60000"/>
                    <a:lumOff val="40000"/>
                  </a:schemeClr>
                </a:solidFill>
              </a:rPr>
              <a:t>  </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3072404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 </a:t>
            </a:r>
            <a:endParaRPr lang="en-US" dirty="0"/>
          </a:p>
        </p:txBody>
      </p:sp>
      <p:sp>
        <p:nvSpPr>
          <p:cNvPr id="5" name="Content Placeholder 4"/>
          <p:cNvSpPr>
            <a:spLocks noGrp="1"/>
          </p:cNvSpPr>
          <p:nvPr>
            <p:ph idx="1"/>
          </p:nvPr>
        </p:nvSpPr>
        <p:spPr/>
        <p:txBody>
          <a:bodyPr>
            <a:normAutofit/>
          </a:bodyPr>
          <a:lstStyle/>
          <a:p>
            <a:r>
              <a:rPr lang="en-US" dirty="0" smtClean="0"/>
              <a:t>Realize that you are a model! </a:t>
            </a:r>
          </a:p>
          <a:p>
            <a:pPr marL="457200" lvl="1" indent="0">
              <a:buNone/>
            </a:pPr>
            <a:endParaRPr lang="en-US" dirty="0" smtClean="0"/>
          </a:p>
          <a:p>
            <a:r>
              <a:rPr lang="en-US" dirty="0" smtClean="0"/>
              <a:t>Relax when you are communicating with parents or individuals. </a:t>
            </a:r>
          </a:p>
          <a:p>
            <a:pPr marL="0" indent="0">
              <a:buNone/>
            </a:pPr>
            <a:endParaRPr lang="en-US" dirty="0" smtClean="0"/>
          </a:p>
          <a:p>
            <a:r>
              <a:rPr lang="en-US" dirty="0" smtClean="0"/>
              <a:t>Work on recognizing and removing obvious barriers. </a:t>
            </a:r>
            <a:endParaRPr lang="en-US" dirty="0"/>
          </a:p>
        </p:txBody>
      </p:sp>
    </p:spTree>
    <p:extLst>
      <p:ext uri="{BB962C8B-B14F-4D97-AF65-F5344CB8AC3E}">
        <p14:creationId xmlns:p14="http://schemas.microsoft.com/office/powerpoint/2010/main" val="806200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p:txBody>
          <a:bodyPr/>
          <a:lstStyle/>
          <a:p>
            <a:endParaRPr lang="en-US" dirty="0" smtClean="0"/>
          </a:p>
          <a:p>
            <a:r>
              <a:rPr lang="en-US" dirty="0" smtClean="0"/>
              <a:t>Gather Information: </a:t>
            </a:r>
          </a:p>
          <a:p>
            <a:pPr lvl="1"/>
            <a:r>
              <a:rPr lang="en-US" dirty="0" smtClean="0"/>
              <a:t>student, parents/caretaker, previous catechists</a:t>
            </a:r>
          </a:p>
          <a:p>
            <a:pPr marL="0" indent="0">
              <a:buNone/>
            </a:pPr>
            <a:endParaRPr lang="en-US" dirty="0" smtClean="0"/>
          </a:p>
          <a:p>
            <a:r>
              <a:rPr lang="en-US" dirty="0" smtClean="0"/>
              <a:t>Maintain open communication</a:t>
            </a:r>
            <a:endParaRPr lang="en-US" dirty="0"/>
          </a:p>
        </p:txBody>
      </p:sp>
    </p:spTree>
    <p:extLst>
      <p:ext uri="{BB962C8B-B14F-4D97-AF65-F5344CB8AC3E}">
        <p14:creationId xmlns:p14="http://schemas.microsoft.com/office/powerpoint/2010/main" val="4256540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and Discipline</a:t>
            </a:r>
            <a:endParaRPr lang="en-US" dirty="0"/>
          </a:p>
        </p:txBody>
      </p:sp>
      <p:sp>
        <p:nvSpPr>
          <p:cNvPr id="3" name="Content Placeholder 2"/>
          <p:cNvSpPr>
            <a:spLocks noGrp="1"/>
          </p:cNvSpPr>
          <p:nvPr>
            <p:ph idx="1"/>
          </p:nvPr>
        </p:nvSpPr>
        <p:spPr/>
        <p:txBody>
          <a:bodyPr>
            <a:normAutofit lnSpcReduction="10000"/>
          </a:bodyPr>
          <a:lstStyle/>
          <a:p>
            <a:r>
              <a:rPr lang="en-US" dirty="0" smtClean="0"/>
              <a:t>Positive Reinforcement- Praise!  </a:t>
            </a:r>
          </a:p>
          <a:p>
            <a:pPr marL="0" indent="0">
              <a:buNone/>
            </a:pPr>
            <a:endParaRPr lang="en-US" dirty="0" smtClean="0"/>
          </a:p>
          <a:p>
            <a:r>
              <a:rPr lang="en-US" dirty="0" smtClean="0"/>
              <a:t>Reinforce good behavior in meaningful ways</a:t>
            </a:r>
          </a:p>
          <a:p>
            <a:pPr marL="0" indent="0">
              <a:buNone/>
            </a:pPr>
            <a:endParaRPr lang="en-US" dirty="0" smtClean="0"/>
          </a:p>
          <a:p>
            <a:r>
              <a:rPr lang="en-US" dirty="0" smtClean="0"/>
              <a:t>Establish negative consequences for repeated or extreme inappropriate behavior</a:t>
            </a:r>
          </a:p>
          <a:p>
            <a:endParaRPr lang="en-US" dirty="0"/>
          </a:p>
          <a:p>
            <a:r>
              <a:rPr lang="en-US" dirty="0" smtClean="0"/>
              <a:t>Separate the behavior from the child</a:t>
            </a:r>
          </a:p>
          <a:p>
            <a:endParaRPr lang="en-US" dirty="0"/>
          </a:p>
        </p:txBody>
      </p:sp>
    </p:spTree>
    <p:extLst>
      <p:ext uri="{BB962C8B-B14F-4D97-AF65-F5344CB8AC3E}">
        <p14:creationId xmlns:p14="http://schemas.microsoft.com/office/powerpoint/2010/main" val="321808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14573"/>
            <a:ext cx="7924800" cy="593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682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for Catechists</a:t>
            </a:r>
            <a:endParaRPr lang="en-US" dirty="0"/>
          </a:p>
        </p:txBody>
      </p:sp>
      <p:sp>
        <p:nvSpPr>
          <p:cNvPr id="3" name="Content Placeholder 2"/>
          <p:cNvSpPr>
            <a:spLocks noGrp="1"/>
          </p:cNvSpPr>
          <p:nvPr>
            <p:ph sz="half" idx="1"/>
          </p:nvPr>
        </p:nvSpPr>
        <p:spPr/>
        <p:txBody>
          <a:bodyPr>
            <a:normAutofit/>
          </a:bodyPr>
          <a:lstStyle/>
          <a:p>
            <a:r>
              <a:rPr lang="en-US" dirty="0" smtClean="0"/>
              <a:t>Quiet and uncluttered environment </a:t>
            </a:r>
          </a:p>
          <a:p>
            <a:pPr marL="0" indent="0">
              <a:buNone/>
            </a:pPr>
            <a:endParaRPr lang="en-US" sz="1100" dirty="0" smtClean="0"/>
          </a:p>
          <a:p>
            <a:r>
              <a:rPr lang="en-US" dirty="0" smtClean="0"/>
              <a:t>Structure and consistency</a:t>
            </a:r>
          </a:p>
          <a:p>
            <a:pPr marL="0" indent="0">
              <a:buNone/>
            </a:pPr>
            <a:endParaRPr lang="en-US" sz="1100" dirty="0" smtClean="0"/>
          </a:p>
          <a:p>
            <a:r>
              <a:rPr lang="en-US" dirty="0" smtClean="0"/>
              <a:t>Advance notice</a:t>
            </a:r>
            <a:endParaRPr lang="en-US" i="1" dirty="0" smtClean="0"/>
          </a:p>
          <a:p>
            <a:pPr marL="0" indent="0">
              <a:buNone/>
            </a:pPr>
            <a:endParaRPr lang="en-US" sz="1100" i="1" dirty="0" smtClean="0"/>
          </a:p>
          <a:p>
            <a:r>
              <a:rPr lang="en-US" dirty="0" smtClean="0"/>
              <a:t>Alternate activities</a:t>
            </a:r>
          </a:p>
          <a:p>
            <a:endParaRPr lang="en-US" sz="1300" dirty="0" smtClean="0"/>
          </a:p>
          <a:p>
            <a:r>
              <a:rPr lang="en-US" dirty="0" smtClean="0"/>
              <a:t>Plan for waiting times</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409329">
            <a:off x="4819381" y="2269329"/>
            <a:ext cx="3545587" cy="2743200"/>
          </a:xfrm>
        </p:spPr>
      </p:pic>
    </p:spTree>
    <p:extLst>
      <p:ext uri="{BB962C8B-B14F-4D97-AF65-F5344CB8AC3E}">
        <p14:creationId xmlns:p14="http://schemas.microsoft.com/office/powerpoint/2010/main" val="152915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Student</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8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Different Learning Modalities!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00200"/>
            <a:ext cx="3857625" cy="4755192"/>
          </a:xfrm>
        </p:spPr>
      </p:pic>
    </p:spTree>
    <p:extLst>
      <p:ext uri="{BB962C8B-B14F-4D97-AF65-F5344CB8AC3E}">
        <p14:creationId xmlns:p14="http://schemas.microsoft.com/office/powerpoint/2010/main" val="163916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305800" cy="6555641"/>
          </a:xfrm>
          <a:prstGeom prst="rect">
            <a:avLst/>
          </a:prstGeom>
          <a:noFill/>
        </p:spPr>
        <p:txBody>
          <a:bodyPr wrap="square" rtlCol="0">
            <a:spAutoFit/>
          </a:bodyPr>
          <a:lstStyle/>
          <a:p>
            <a:pPr algn="ctr"/>
            <a:r>
              <a:rPr lang="en-US" dirty="0">
                <a:latin typeface="Lucida Calligraphy" panose="03010101010101010101" pitchFamily="66" charset="0"/>
              </a:rPr>
              <a:t>Beatitudes for Friends of People with Disabilities</a:t>
            </a:r>
            <a:r>
              <a:rPr lang="en-US" dirty="0"/>
              <a:t> </a:t>
            </a:r>
          </a:p>
          <a:p>
            <a:r>
              <a:rPr lang="en-US" dirty="0"/>
              <a:t> </a:t>
            </a:r>
          </a:p>
          <a:p>
            <a:r>
              <a:rPr lang="en-US" dirty="0"/>
              <a:t>Blessed are you who take the time to listen to difficult speech, for you help me to know that if I persevere I can be understood. </a:t>
            </a:r>
            <a:endParaRPr lang="en-US" dirty="0" smtClean="0"/>
          </a:p>
          <a:p>
            <a:endParaRPr lang="en-US" dirty="0"/>
          </a:p>
          <a:p>
            <a:r>
              <a:rPr lang="en-US" dirty="0"/>
              <a:t>Blessed are you who never bid me to “hurry up” and take my tasks from me and do them for me, for I often need time rather than help. </a:t>
            </a:r>
            <a:endParaRPr lang="en-US" dirty="0" smtClean="0"/>
          </a:p>
          <a:p>
            <a:endParaRPr lang="en-US" dirty="0"/>
          </a:p>
          <a:p>
            <a:r>
              <a:rPr lang="en-US" dirty="0"/>
              <a:t>Blessed are you who stand beside me as I enter new and untried ventures, for my failures will be outweighed by the times I surprise myself and you. </a:t>
            </a:r>
            <a:endParaRPr lang="en-US" dirty="0" smtClean="0"/>
          </a:p>
          <a:p>
            <a:endParaRPr lang="en-US" dirty="0"/>
          </a:p>
          <a:p>
            <a:r>
              <a:rPr lang="en-US" dirty="0"/>
              <a:t>Blessed are you who asked for my help, for my greatest need is to be needed. </a:t>
            </a:r>
          </a:p>
          <a:p>
            <a:endParaRPr lang="en-US" dirty="0" smtClean="0"/>
          </a:p>
          <a:p>
            <a:r>
              <a:rPr lang="en-US" dirty="0" smtClean="0"/>
              <a:t>Blessed </a:t>
            </a:r>
            <a:r>
              <a:rPr lang="en-US" dirty="0"/>
              <a:t>are you who understand that it is difficult for me to put my thoughts into words. </a:t>
            </a:r>
            <a:endParaRPr lang="en-US" dirty="0" smtClean="0"/>
          </a:p>
          <a:p>
            <a:endParaRPr lang="en-US" dirty="0"/>
          </a:p>
          <a:p>
            <a:r>
              <a:rPr lang="en-US" dirty="0"/>
              <a:t>Blessed are you who, with a smile, encourage me to try once more</a:t>
            </a:r>
            <a:r>
              <a:rPr lang="en-US" dirty="0" smtClean="0"/>
              <a:t>.</a:t>
            </a:r>
          </a:p>
          <a:p>
            <a:r>
              <a:rPr lang="en-US" dirty="0" smtClean="0"/>
              <a:t> </a:t>
            </a:r>
            <a:endParaRPr lang="en-US" dirty="0"/>
          </a:p>
          <a:p>
            <a:r>
              <a:rPr lang="en-US" dirty="0"/>
              <a:t>Blessed are you who never remind me that today I asked the same question two times. </a:t>
            </a:r>
            <a:endParaRPr lang="en-US" dirty="0" smtClean="0"/>
          </a:p>
          <a:p>
            <a:endParaRPr lang="en-US" dirty="0"/>
          </a:p>
          <a:p>
            <a:r>
              <a:rPr lang="en-US" dirty="0"/>
              <a:t>Blessed are you who respect me and love me as I am, and not like you wish I were.</a:t>
            </a:r>
          </a:p>
          <a:p>
            <a:pPr algn="ctr"/>
            <a:r>
              <a:rPr lang="en-US" sz="2400" dirty="0" smtClean="0">
                <a:latin typeface="Lucida Calligraphy" panose="03010101010101010101" pitchFamily="66" charset="0"/>
              </a:rPr>
              <a:t>Amen</a:t>
            </a:r>
            <a:endParaRPr lang="en-US" sz="2400" dirty="0">
              <a:latin typeface="Lucida Calligraphy" panose="03010101010101010101" pitchFamily="66" charset="0"/>
            </a:endParaRPr>
          </a:p>
          <a:p>
            <a:endParaRPr lang="en-US" dirty="0"/>
          </a:p>
        </p:txBody>
      </p:sp>
    </p:spTree>
    <p:extLst>
      <p:ext uri="{BB962C8B-B14F-4D97-AF65-F5344CB8AC3E}">
        <p14:creationId xmlns:p14="http://schemas.microsoft.com/office/powerpoint/2010/main" val="2331962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a:t>
            </a:r>
            <a:endParaRPr lang="en-US" dirty="0"/>
          </a:p>
        </p:txBody>
      </p:sp>
      <p:sp>
        <p:nvSpPr>
          <p:cNvPr id="3" name="Content Placeholder 2"/>
          <p:cNvSpPr>
            <a:spLocks noGrp="1"/>
          </p:cNvSpPr>
          <p:nvPr>
            <p:ph idx="1"/>
          </p:nvPr>
        </p:nvSpPr>
        <p:spPr>
          <a:xfrm>
            <a:off x="457200" y="1600200"/>
            <a:ext cx="8229600" cy="4724400"/>
          </a:xfrm>
        </p:spPr>
        <p:txBody>
          <a:bodyPr>
            <a:normAutofit fontScale="25000" lnSpcReduction="20000"/>
          </a:bodyPr>
          <a:lstStyle/>
          <a:p>
            <a:r>
              <a:rPr lang="en-US" sz="5600" b="1" dirty="0" smtClean="0"/>
              <a:t>Grade Level</a:t>
            </a:r>
            <a:r>
              <a:rPr lang="en-US" sz="5600" dirty="0" smtClean="0"/>
              <a:t>: Junior High</a:t>
            </a:r>
          </a:p>
          <a:p>
            <a:r>
              <a:rPr lang="en-US" sz="5600" b="1" dirty="0" smtClean="0"/>
              <a:t>Topic</a:t>
            </a:r>
            <a:r>
              <a:rPr lang="en-US" sz="5600" dirty="0" smtClean="0"/>
              <a:t>: Sacrament of the Anointing of the Sick</a:t>
            </a:r>
          </a:p>
          <a:p>
            <a:r>
              <a:rPr lang="en-US" sz="5600" b="1" dirty="0" smtClean="0"/>
              <a:t>Objective</a:t>
            </a:r>
            <a:r>
              <a:rPr lang="en-US" sz="5600" dirty="0" smtClean="0"/>
              <a:t>: Students will appreciate the special needs of sick people and the importance of the sacrament of the Anointing of the Sick</a:t>
            </a:r>
          </a:p>
          <a:p>
            <a:pPr marL="0" indent="0">
              <a:buNone/>
            </a:pPr>
            <a:endParaRPr lang="en-US" sz="4000" dirty="0" smtClean="0"/>
          </a:p>
          <a:p>
            <a:pPr lvl="1"/>
            <a:r>
              <a:rPr lang="en-US" sz="6400" dirty="0" smtClean="0"/>
              <a:t>Ask the students to recall a recent experience of being sick </a:t>
            </a:r>
            <a:r>
              <a:rPr lang="en-US" sz="6400" b="1" i="1" dirty="0" smtClean="0"/>
              <a:t>(interpersonal, intrapersonal) </a:t>
            </a:r>
          </a:p>
          <a:p>
            <a:pPr lvl="1"/>
            <a:r>
              <a:rPr lang="en-US" sz="6400" dirty="0" smtClean="0"/>
              <a:t>Read a Gospel story about Jesus’ care for the sick </a:t>
            </a:r>
            <a:r>
              <a:rPr lang="en-US" sz="6400" b="1" i="1" dirty="0" smtClean="0"/>
              <a:t>(linguistic)</a:t>
            </a:r>
          </a:p>
          <a:p>
            <a:pPr lvl="1"/>
            <a:r>
              <a:rPr lang="en-US" sz="6400" dirty="0" smtClean="0"/>
              <a:t>Invite a health care professional to class to discuss the special circumstances surrounding illness </a:t>
            </a:r>
            <a:r>
              <a:rPr lang="en-US" sz="6400" b="1" i="1" dirty="0" smtClean="0"/>
              <a:t>(logical-mathematical, interpersonal)</a:t>
            </a:r>
          </a:p>
          <a:p>
            <a:pPr lvl="1"/>
            <a:r>
              <a:rPr lang="en-US" sz="6400" dirty="0" smtClean="0"/>
              <a:t>Have students make cards or write letters to encourage the sick, and to visit a hospital or extended care facility to sing a few inspirational songs for the residents </a:t>
            </a:r>
            <a:r>
              <a:rPr lang="en-US" sz="6400" b="1" i="1" dirty="0" smtClean="0"/>
              <a:t>(spatial, bodily- kinesthetic, musical)</a:t>
            </a:r>
          </a:p>
          <a:p>
            <a:pPr lvl="1"/>
            <a:r>
              <a:rPr lang="en-US" sz="6400" dirty="0" smtClean="0"/>
              <a:t>Combine a science or health lesson with religion class on the theme of physical and spiritual health </a:t>
            </a:r>
            <a:r>
              <a:rPr lang="en-US" sz="6400" b="1" i="1" dirty="0" smtClean="0"/>
              <a:t>(logical-mathematical)</a:t>
            </a:r>
          </a:p>
          <a:p>
            <a:pPr lvl="1"/>
            <a:r>
              <a:rPr lang="en-US" sz="6400" dirty="0" smtClean="0"/>
              <a:t>Investigate the origin of the oil used in the sacrament </a:t>
            </a:r>
            <a:r>
              <a:rPr lang="en-US" sz="6400" b="1" i="1" dirty="0" smtClean="0"/>
              <a:t>(naturalistic, logical-mathematical) </a:t>
            </a:r>
            <a:endParaRPr lang="en-US" sz="6400" dirty="0"/>
          </a:p>
          <a:p>
            <a:pPr marL="457200" lvl="1" indent="0" algn="r">
              <a:buNone/>
            </a:pPr>
            <a:endParaRPr lang="en-US" sz="4900" b="1" i="1" dirty="0" smtClean="0"/>
          </a:p>
          <a:p>
            <a:pPr marL="457200" lvl="1" indent="0" algn="r">
              <a:buNone/>
            </a:pPr>
            <a:endParaRPr lang="en-US" sz="2500" b="1" i="1" dirty="0"/>
          </a:p>
          <a:p>
            <a:pPr marL="457200" lvl="1" indent="0" algn="r">
              <a:buNone/>
            </a:pPr>
            <a:endParaRPr lang="en-US" sz="2500" b="1" i="1" dirty="0" smtClean="0"/>
          </a:p>
          <a:p>
            <a:pPr marL="457200" lvl="1" indent="0" algn="r">
              <a:buNone/>
            </a:pPr>
            <a:endParaRPr lang="en-US" sz="2500" b="1" i="1" dirty="0"/>
          </a:p>
          <a:p>
            <a:pPr marL="457200" lvl="1" indent="0" algn="r">
              <a:buNone/>
            </a:pPr>
            <a:r>
              <a:rPr lang="en-US" sz="4400" b="1" i="1" dirty="0" smtClean="0"/>
              <a:t>cf. Gifts of the Spirit: Multiple Intelligences in Religious Education, by Rev. Ronald Nuzzi  pg. 45 </a:t>
            </a:r>
          </a:p>
        </p:txBody>
      </p:sp>
    </p:spTree>
    <p:extLst>
      <p:ext uri="{BB962C8B-B14F-4D97-AF65-F5344CB8AC3E}">
        <p14:creationId xmlns:p14="http://schemas.microsoft.com/office/powerpoint/2010/main" val="3381857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800" b="1" dirty="0" smtClean="0"/>
              <a:t>Grade </a:t>
            </a:r>
            <a:r>
              <a:rPr lang="en-US" sz="2800" b="1" dirty="0" smtClean="0"/>
              <a:t>Level:</a:t>
            </a:r>
            <a:r>
              <a:rPr lang="en-US" sz="2800" dirty="0" smtClean="0"/>
              <a:t> 7 and 8</a:t>
            </a:r>
            <a:endParaRPr lang="en-US" sz="2800" dirty="0" smtClean="0"/>
          </a:p>
          <a:p>
            <a:pPr marL="0" indent="0">
              <a:buNone/>
            </a:pPr>
            <a:r>
              <a:rPr lang="en-US" sz="2800" b="1" dirty="0" smtClean="0"/>
              <a:t>Topic:</a:t>
            </a:r>
            <a:r>
              <a:rPr lang="en-US" sz="2800" dirty="0" smtClean="0"/>
              <a:t> “The Paschal Mystery” </a:t>
            </a:r>
            <a:endParaRPr lang="en-US" sz="2800" dirty="0" smtClean="0"/>
          </a:p>
          <a:p>
            <a:pPr marL="0" indent="0">
              <a:buNone/>
            </a:pPr>
            <a:r>
              <a:rPr lang="en-US" sz="2800" b="1" dirty="0" smtClean="0"/>
              <a:t>Objective:</a:t>
            </a:r>
            <a:r>
              <a:rPr lang="en-US" sz="2400" i="1" dirty="0" smtClean="0"/>
              <a:t> </a:t>
            </a:r>
            <a:r>
              <a:rPr lang="en-US" sz="2600" i="1" dirty="0" smtClean="0"/>
              <a:t>Students will understand that the Paschal Mystery consists of the life, death, resurrection and ascension of Jesus. </a:t>
            </a:r>
            <a:endParaRPr lang="en-US" sz="2600" i="1" dirty="0" smtClean="0"/>
          </a:p>
          <a:p>
            <a:pPr lvl="1"/>
            <a:r>
              <a:rPr lang="en-US" dirty="0" smtClean="0"/>
              <a:t>Linguistic:</a:t>
            </a:r>
          </a:p>
          <a:p>
            <a:pPr lvl="1"/>
            <a:r>
              <a:rPr lang="en-US" dirty="0" smtClean="0"/>
              <a:t>Musical:</a:t>
            </a:r>
          </a:p>
          <a:p>
            <a:pPr lvl="1"/>
            <a:r>
              <a:rPr lang="en-US" dirty="0" smtClean="0"/>
              <a:t>Logical-Mathematical:</a:t>
            </a:r>
          </a:p>
          <a:p>
            <a:pPr lvl="1"/>
            <a:r>
              <a:rPr lang="en-US" dirty="0" smtClean="0"/>
              <a:t>Spatial:</a:t>
            </a:r>
          </a:p>
          <a:p>
            <a:pPr lvl="1"/>
            <a:r>
              <a:rPr lang="en-US" dirty="0" smtClean="0"/>
              <a:t>Bodily-Kinesthetic</a:t>
            </a:r>
          </a:p>
          <a:p>
            <a:pPr lvl="1"/>
            <a:r>
              <a:rPr lang="en-US" dirty="0" smtClean="0"/>
              <a:t>Interpersonal:</a:t>
            </a:r>
          </a:p>
          <a:p>
            <a:pPr lvl="1"/>
            <a:r>
              <a:rPr lang="en-US" dirty="0" smtClean="0"/>
              <a:t>Intrapersonal:</a:t>
            </a:r>
          </a:p>
          <a:p>
            <a:pPr lvl="1"/>
            <a:r>
              <a:rPr lang="en-US" dirty="0" smtClean="0"/>
              <a:t>Naturalistic:</a:t>
            </a:r>
            <a:endParaRPr lang="en-US" dirty="0"/>
          </a:p>
        </p:txBody>
      </p:sp>
    </p:spTree>
    <p:extLst>
      <p:ext uri="{BB962C8B-B14F-4D97-AF65-F5344CB8AC3E}">
        <p14:creationId xmlns:p14="http://schemas.microsoft.com/office/powerpoint/2010/main" val="36553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64850" y="533400"/>
            <a:ext cx="8709965" cy="5791200"/>
          </a:xfrm>
          <a:prstGeom prst="rect">
            <a:avLst/>
          </a:prstGeom>
          <a:ln>
            <a:noFill/>
          </a:ln>
          <a:effectLst>
            <a:softEdge rad="112500"/>
          </a:effectLst>
        </p:spPr>
      </p:pic>
      <p:sp>
        <p:nvSpPr>
          <p:cNvPr id="3" name="Content Placeholder 2"/>
          <p:cNvSpPr>
            <a:spLocks noGrp="1"/>
          </p:cNvSpPr>
          <p:nvPr>
            <p:ph idx="1"/>
          </p:nvPr>
        </p:nvSpPr>
        <p:spPr>
          <a:xfrm>
            <a:off x="533400" y="990600"/>
            <a:ext cx="8277432" cy="2438400"/>
          </a:xfrm>
        </p:spPr>
        <p:txBody>
          <a:bodyPr>
            <a:normAutofit fontScale="92500"/>
          </a:bodyPr>
          <a:lstStyle/>
          <a:p>
            <a:pPr marL="0" indent="0">
              <a:buNone/>
            </a:pPr>
            <a:r>
              <a:rPr lang="en-US" sz="2400" dirty="0" smtClean="0">
                <a:solidFill>
                  <a:schemeClr val="bg1"/>
                </a:solidFill>
                <a:latin typeface="Aharoni" panose="02010803020104030203" pitchFamily="2" charset="-79"/>
                <a:cs typeface="Aharoni" panose="02010803020104030203" pitchFamily="2" charset="-79"/>
              </a:rPr>
              <a:t>“All persons with disabilities have the capacity to proclaim the Gospel and to be living witnesses to its truth within the community of faith and offer valuable gifts. Their involvement enriches every aspect of Christian life.  They are not just the recipients of catechesis- they are also it’s agents.”  	</a:t>
            </a:r>
            <a:r>
              <a:rPr lang="en-US" sz="2800" dirty="0" smtClean="0">
                <a:solidFill>
                  <a:schemeClr val="bg1"/>
                </a:solidFill>
                <a:latin typeface="Aharoni" panose="02010803020104030203" pitchFamily="2" charset="-79"/>
                <a:cs typeface="Aharoni" panose="02010803020104030203" pitchFamily="2" charset="-79"/>
              </a:rPr>
              <a:t>	</a:t>
            </a:r>
            <a:r>
              <a:rPr lang="en-US" dirty="0" smtClean="0">
                <a:solidFill>
                  <a:schemeClr val="bg1"/>
                </a:solidFill>
                <a:latin typeface="Aharoni" panose="02010803020104030203" pitchFamily="2" charset="-79"/>
                <a:cs typeface="Aharoni" panose="02010803020104030203" pitchFamily="2" charset="-79"/>
              </a:rPr>
              <a:t>			</a:t>
            </a:r>
            <a:r>
              <a:rPr lang="en-US" sz="1700" dirty="0" smtClean="0">
                <a:solidFill>
                  <a:schemeClr val="bg1"/>
                </a:solidFill>
                <a:latin typeface="Aharoni" panose="02010803020104030203" pitchFamily="2" charset="-79"/>
                <a:cs typeface="Aharoni" panose="02010803020104030203" pitchFamily="2" charset="-79"/>
              </a:rPr>
              <a:t>National Directory of Catechesis 49</a:t>
            </a:r>
            <a:endParaRPr lang="en-US" sz="17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52401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Facts</a:t>
            </a:r>
            <a:endParaRPr lang="en-US" dirty="0"/>
          </a:p>
        </p:txBody>
      </p:sp>
      <p:sp>
        <p:nvSpPr>
          <p:cNvPr id="3" name="Content Placeholder 2"/>
          <p:cNvSpPr>
            <a:spLocks noGrp="1"/>
          </p:cNvSpPr>
          <p:nvPr>
            <p:ph idx="1"/>
          </p:nvPr>
        </p:nvSpPr>
        <p:spPr/>
        <p:txBody>
          <a:bodyPr/>
          <a:lstStyle/>
          <a:p>
            <a:endParaRPr lang="en-US" dirty="0" smtClean="0"/>
          </a:p>
          <a:p>
            <a:r>
              <a:rPr lang="en-US" dirty="0" smtClean="0"/>
              <a:t>One person in 45 is born with autism              (per recent report from CDC) * </a:t>
            </a:r>
          </a:p>
          <a:p>
            <a:pPr marL="0" indent="0">
              <a:buNone/>
            </a:pPr>
            <a:r>
              <a:rPr lang="en-US" dirty="0" smtClean="0"/>
              <a:t> </a:t>
            </a:r>
          </a:p>
          <a:p>
            <a:r>
              <a:rPr lang="en-US" dirty="0" smtClean="0"/>
              <a:t>There is no definitive cause known yet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7730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Busting Some Myths</a:t>
            </a:r>
            <a:endParaRPr lang="en-US" dirty="0"/>
          </a:p>
        </p:txBody>
      </p:sp>
      <p:sp>
        <p:nvSpPr>
          <p:cNvPr id="3" name="Text Placeholder 2"/>
          <p:cNvSpPr>
            <a:spLocks noGrp="1"/>
          </p:cNvSpPr>
          <p:nvPr>
            <p:ph type="body" idx="1"/>
          </p:nvPr>
        </p:nvSpPr>
        <p:spPr/>
        <p:txBody>
          <a:bodyPr/>
          <a:lstStyle/>
          <a:p>
            <a:pPr algn="ctr"/>
            <a:r>
              <a:rPr lang="en-US" dirty="0" smtClean="0"/>
              <a:t>Autism is…</a:t>
            </a:r>
            <a:endParaRPr lang="en-US" dirty="0"/>
          </a:p>
        </p:txBody>
      </p:sp>
      <p:sp>
        <p:nvSpPr>
          <p:cNvPr id="4" name="Content Placeholder 3"/>
          <p:cNvSpPr>
            <a:spLocks noGrp="1"/>
          </p:cNvSpPr>
          <p:nvPr>
            <p:ph sz="half" idx="2"/>
          </p:nvPr>
        </p:nvSpPr>
        <p:spPr>
          <a:xfrm>
            <a:off x="381000" y="2174875"/>
            <a:ext cx="4191000" cy="3951288"/>
          </a:xfrm>
        </p:spPr>
        <p:txBody>
          <a:bodyPr>
            <a:normAutofit lnSpcReduction="10000"/>
          </a:bodyPr>
          <a:lstStyle/>
          <a:p>
            <a:r>
              <a:rPr lang="en-US" dirty="0" smtClean="0"/>
              <a:t>A </a:t>
            </a:r>
            <a:r>
              <a:rPr lang="en-US" b="1" i="1" dirty="0" smtClean="0"/>
              <a:t>disorder</a:t>
            </a:r>
            <a:r>
              <a:rPr lang="en-US" dirty="0" smtClean="0"/>
              <a:t> of the brain’s ability to process information</a:t>
            </a:r>
          </a:p>
          <a:p>
            <a:r>
              <a:rPr lang="en-US" dirty="0" smtClean="0"/>
              <a:t>A </a:t>
            </a:r>
            <a:r>
              <a:rPr lang="en-US" dirty="0"/>
              <a:t>d</a:t>
            </a:r>
            <a:r>
              <a:rPr lang="en-US" dirty="0" smtClean="0"/>
              <a:t>evelopmental disability that affects </a:t>
            </a:r>
            <a:r>
              <a:rPr lang="en-US" b="1" i="1" dirty="0" smtClean="0"/>
              <a:t>social, behavioral and communication skills</a:t>
            </a:r>
            <a:r>
              <a:rPr lang="en-US" i="1" dirty="0" smtClean="0"/>
              <a:t>. </a:t>
            </a:r>
          </a:p>
          <a:p>
            <a:r>
              <a:rPr lang="en-US" dirty="0" smtClean="0"/>
              <a:t>A disorder that causes </a:t>
            </a:r>
            <a:r>
              <a:rPr lang="en-US" b="1" i="1" dirty="0" smtClean="0"/>
              <a:t>variable functioning</a:t>
            </a:r>
            <a:r>
              <a:rPr lang="en-US" dirty="0" smtClean="0"/>
              <a:t>. </a:t>
            </a:r>
          </a:p>
          <a:p>
            <a:pPr lvl="3"/>
            <a:r>
              <a:rPr lang="en-US" sz="1400" i="1" dirty="0" smtClean="0"/>
              <a:t>How to Welcome, Include and Catechize Children with Autism and Other Special Needs  </a:t>
            </a:r>
            <a:r>
              <a:rPr lang="en-US" sz="1400" dirty="0" smtClean="0"/>
              <a:t>by</a:t>
            </a:r>
            <a:r>
              <a:rPr lang="en-US" sz="1400" i="1" dirty="0" smtClean="0"/>
              <a:t> </a:t>
            </a:r>
            <a:r>
              <a:rPr lang="en-US" sz="1400" dirty="0" smtClean="0"/>
              <a:t>Lawrence R. Sutton, PH.D</a:t>
            </a:r>
            <a:r>
              <a:rPr lang="en-US" dirty="0" smtClean="0"/>
              <a:t>.</a:t>
            </a:r>
            <a:endParaRPr lang="en-US" dirty="0"/>
          </a:p>
        </p:txBody>
      </p:sp>
      <p:sp>
        <p:nvSpPr>
          <p:cNvPr id="5" name="Text Placeholder 4"/>
          <p:cNvSpPr>
            <a:spLocks noGrp="1"/>
          </p:cNvSpPr>
          <p:nvPr>
            <p:ph type="body" sz="quarter" idx="3"/>
          </p:nvPr>
        </p:nvSpPr>
        <p:spPr/>
        <p:txBody>
          <a:bodyPr/>
          <a:lstStyle/>
          <a:p>
            <a:pPr algn="ctr"/>
            <a:r>
              <a:rPr lang="en-US" dirty="0" smtClean="0"/>
              <a:t>Autism is not…</a:t>
            </a:r>
            <a:endParaRPr lang="en-US" dirty="0"/>
          </a:p>
        </p:txBody>
      </p:sp>
      <p:sp>
        <p:nvSpPr>
          <p:cNvPr id="6" name="Content Placeholder 5"/>
          <p:cNvSpPr>
            <a:spLocks noGrp="1"/>
          </p:cNvSpPr>
          <p:nvPr>
            <p:ph sz="quarter" idx="4"/>
          </p:nvPr>
        </p:nvSpPr>
        <p:spPr/>
        <p:txBody>
          <a:bodyPr/>
          <a:lstStyle/>
          <a:p>
            <a:r>
              <a:rPr lang="en-US" dirty="0" smtClean="0"/>
              <a:t>A psychiatric disorder or mental illness</a:t>
            </a:r>
          </a:p>
          <a:p>
            <a:r>
              <a:rPr lang="en-US" dirty="0" smtClean="0"/>
              <a:t>A phase </a:t>
            </a:r>
            <a:endParaRPr lang="en-US" dirty="0"/>
          </a:p>
          <a:p>
            <a:r>
              <a:rPr lang="en-US" dirty="0" smtClean="0"/>
              <a:t>A result of child-rearing, stress in the home, evil spirits, or God’s punishment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883303"/>
            <a:ext cx="2457244" cy="1428273"/>
          </a:xfrm>
          <a:prstGeom prst="rect">
            <a:avLst/>
          </a:prstGeom>
        </p:spPr>
      </p:pic>
    </p:spTree>
    <p:extLst>
      <p:ext uri="{BB962C8B-B14F-4D97-AF65-F5344CB8AC3E}">
        <p14:creationId xmlns:p14="http://schemas.microsoft.com/office/powerpoint/2010/main" val="208405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Gifts and Talents</a:t>
            </a:r>
            <a:br>
              <a:rPr lang="en-US" sz="3200" dirty="0" smtClean="0"/>
            </a:b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1676400"/>
            <a:ext cx="3429000" cy="3429000"/>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noAutofit/>
          </a:bodyPr>
          <a:lstStyle/>
          <a:p>
            <a:pPr marL="285750" indent="-285750">
              <a:buFontTx/>
              <a:buChar char="-"/>
            </a:pPr>
            <a:r>
              <a:rPr lang="en-US" sz="2000" dirty="0" smtClean="0"/>
              <a:t>Autism </a:t>
            </a:r>
            <a:r>
              <a:rPr lang="en-US" sz="2000" dirty="0"/>
              <a:t>affects each person differently.  </a:t>
            </a:r>
            <a:endParaRPr lang="en-US" sz="2000" dirty="0" smtClean="0"/>
          </a:p>
          <a:p>
            <a:endParaRPr lang="en-US" sz="2000" dirty="0" smtClean="0"/>
          </a:p>
          <a:p>
            <a:pPr marL="285750" indent="-285750">
              <a:buFontTx/>
              <a:buChar char="-"/>
            </a:pPr>
            <a:r>
              <a:rPr lang="en-US" sz="2000" dirty="0" smtClean="0"/>
              <a:t>People with autism are often very good at attention to </a:t>
            </a:r>
            <a:r>
              <a:rPr lang="en-US" sz="2000" b="1" i="1" dirty="0" smtClean="0"/>
              <a:t>fine detail</a:t>
            </a:r>
            <a:r>
              <a:rPr lang="en-US" sz="2000" dirty="0" smtClean="0"/>
              <a:t>, and often have the capacity for </a:t>
            </a:r>
            <a:r>
              <a:rPr lang="en-US" sz="2000" b="1" i="1" dirty="0" smtClean="0"/>
              <a:t>extraordinary focus</a:t>
            </a:r>
            <a:r>
              <a:rPr lang="en-US" sz="2000" dirty="0" smtClean="0"/>
              <a:t>.</a:t>
            </a:r>
          </a:p>
          <a:p>
            <a:endParaRPr lang="en-US" sz="2000" dirty="0" smtClean="0"/>
          </a:p>
          <a:p>
            <a:pPr marL="285750" indent="-285750">
              <a:buFontTx/>
              <a:buChar char="-"/>
            </a:pPr>
            <a:r>
              <a:rPr lang="en-US" sz="2000" dirty="0" smtClean="0"/>
              <a:t>In subjects of particular interest they can be a veritable encyclopedia of knowledge!      </a:t>
            </a:r>
            <a:endParaRPr lang="en-US" sz="2000" dirty="0"/>
          </a:p>
        </p:txBody>
      </p:sp>
    </p:spTree>
    <p:extLst>
      <p:ext uri="{BB962C8B-B14F-4D97-AF65-F5344CB8AC3E}">
        <p14:creationId xmlns:p14="http://schemas.microsoft.com/office/powerpoint/2010/main" val="1508037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“Stimming”</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706"/>
            <a:ext cx="4038600" cy="3028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347541"/>
            <a:ext cx="4038600" cy="3031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30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“Echolalia”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76400"/>
            <a:ext cx="37338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675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Mind…</a:t>
            </a:r>
            <a:endParaRPr lang="en-US" dirty="0"/>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r>
              <a:rPr lang="en-US" dirty="0" smtClean="0"/>
              <a:t>People with autism often struggle to take another’s perspective…</a:t>
            </a:r>
          </a:p>
          <a:p>
            <a:pPr marL="0" indent="0">
              <a:buNone/>
            </a:pPr>
            <a:endParaRPr lang="en-US" dirty="0"/>
          </a:p>
          <a:p>
            <a:pPr marL="0" indent="0">
              <a:buNone/>
            </a:pPr>
            <a:r>
              <a:rPr lang="en-US" dirty="0" smtClean="0"/>
              <a:t>And might need some help knowing what to do socially.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2425976"/>
            <a:ext cx="3019300" cy="25270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571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16357</TotalTime>
  <Words>817</Words>
  <Application>Microsoft Office PowerPoint</Application>
  <PresentationFormat>On-screen Show (4:3)</PresentationFormat>
  <Paragraphs>136</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Autism… What a PARE Needs to Know</vt:lpstr>
      <vt:lpstr>PowerPoint Presentation</vt:lpstr>
      <vt:lpstr>PowerPoint Presentation</vt:lpstr>
      <vt:lpstr>A Few Facts</vt:lpstr>
      <vt:lpstr>Busting Some Myths</vt:lpstr>
      <vt:lpstr>Gifts and Talents </vt:lpstr>
      <vt:lpstr>“Stimming”</vt:lpstr>
      <vt:lpstr>“Echolalia”</vt:lpstr>
      <vt:lpstr>Theory of Mind…</vt:lpstr>
      <vt:lpstr>PowerPoint Presentation</vt:lpstr>
      <vt:lpstr>Not All Are the Same…</vt:lpstr>
      <vt:lpstr>PowerPoint Presentation</vt:lpstr>
      <vt:lpstr>What Can I Do? </vt:lpstr>
      <vt:lpstr>What Can I Do?</vt:lpstr>
      <vt:lpstr>Management and Discipline</vt:lpstr>
      <vt:lpstr>PowerPoint Presentation</vt:lpstr>
      <vt:lpstr>Some Tips for Catechists</vt:lpstr>
      <vt:lpstr>Know the Student</vt:lpstr>
      <vt:lpstr>Use Different Learning Modalities! </vt:lpstr>
      <vt:lpstr>Multiple Intelligences</vt:lpstr>
      <vt:lpstr>Your Turn!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What a PARE Needs to Know</dc:title>
  <dc:creator>Jeffries.Erin</dc:creator>
  <cp:lastModifiedBy>Jeffries.Erin</cp:lastModifiedBy>
  <cp:revision>18</cp:revision>
  <dcterms:created xsi:type="dcterms:W3CDTF">2015-11-12T14:43:07Z</dcterms:created>
  <dcterms:modified xsi:type="dcterms:W3CDTF">2015-11-30T19:26:41Z</dcterms:modified>
</cp:coreProperties>
</file>