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6"/>
  </p:notesMasterIdLst>
  <p:sldIdLst>
    <p:sldId id="256" r:id="rId2"/>
    <p:sldId id="261" r:id="rId3"/>
    <p:sldId id="270" r:id="rId4"/>
    <p:sldId id="269" r:id="rId5"/>
    <p:sldId id="274" r:id="rId6"/>
    <p:sldId id="271" r:id="rId7"/>
    <p:sldId id="263" r:id="rId8"/>
    <p:sldId id="264" r:id="rId9"/>
    <p:sldId id="265" r:id="rId10"/>
    <p:sldId id="266" r:id="rId11"/>
    <p:sldId id="267" r:id="rId12"/>
    <p:sldId id="268" r:id="rId13"/>
    <p:sldId id="272" r:id="rId14"/>
    <p:sldId id="280" r:id="rId15"/>
    <p:sldId id="285" r:id="rId16"/>
    <p:sldId id="286" r:id="rId17"/>
    <p:sldId id="287" r:id="rId18"/>
    <p:sldId id="288" r:id="rId19"/>
    <p:sldId id="289" r:id="rId20"/>
    <p:sldId id="290" r:id="rId21"/>
    <p:sldId id="291" r:id="rId22"/>
    <p:sldId id="292" r:id="rId23"/>
    <p:sldId id="293" r:id="rId24"/>
    <p:sldId id="294" r:id="rId25"/>
    <p:sldId id="297" r:id="rId26"/>
    <p:sldId id="298" r:id="rId27"/>
    <p:sldId id="299" r:id="rId28"/>
    <p:sldId id="300" r:id="rId29"/>
    <p:sldId id="301" r:id="rId30"/>
    <p:sldId id="302" r:id="rId31"/>
    <p:sldId id="295" r:id="rId32"/>
    <p:sldId id="282" r:id="rId33"/>
    <p:sldId id="296" r:id="rId34"/>
    <p:sldId id="30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308" y="-2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92686FBF-D1BE-4D99-984C-8B76B0A30578}"/>
    <pc:docChg chg="modSld">
      <pc:chgData name="" userId="" providerId="" clId="Web-{92686FBF-D1BE-4D99-984C-8B76B0A30578}" dt="2018-06-26T00:00:37.372" v="5" actId="20577"/>
      <pc:docMkLst>
        <pc:docMk/>
      </pc:docMkLst>
      <pc:sldChg chg="modSp">
        <pc:chgData name="" userId="" providerId="" clId="Web-{92686FBF-D1BE-4D99-984C-8B76B0A30578}" dt="2018-06-26T00:00:37.372" v="4" actId="20577"/>
        <pc:sldMkLst>
          <pc:docMk/>
          <pc:sldMk cId="2677638744" sldId="303"/>
        </pc:sldMkLst>
        <pc:spChg chg="mod">
          <ac:chgData name="" userId="" providerId="" clId="Web-{92686FBF-D1BE-4D99-984C-8B76B0A30578}" dt="2018-06-26T00:00:37.372" v="4" actId="20577"/>
          <ac:spMkLst>
            <pc:docMk/>
            <pc:sldMk cId="2677638744" sldId="303"/>
            <ac:spMk id="3" creationId="{E3A9357A-8DA0-4D1C-ACCA-0CCD802ED08C}"/>
          </ac:spMkLst>
        </pc:spChg>
      </pc:sldChg>
    </pc:docChg>
  </pc:docChgLst>
  <pc:docChgLst>
    <pc:chgData clId="Web-{3FDF57F5-D7AF-4AFD-94AC-D3D6D63E2E09}"/>
    <pc:docChg chg="addSld delSld modSld sldOrd">
      <pc:chgData name="" userId="" providerId="" clId="Web-{3FDF57F5-D7AF-4AFD-94AC-D3D6D63E2E09}" dt="2018-06-25T23:28:57.062" v="384" actId="20577"/>
      <pc:docMkLst>
        <pc:docMk/>
      </pc:docMkLst>
      <pc:sldChg chg="ord">
        <pc:chgData name="" userId="" providerId="" clId="Web-{3FDF57F5-D7AF-4AFD-94AC-D3D6D63E2E09}" dt="2018-06-25T23:17:50.355" v="2"/>
        <pc:sldMkLst>
          <pc:docMk/>
          <pc:sldMk cId="2190747487" sldId="269"/>
        </pc:sldMkLst>
      </pc:sldChg>
      <pc:sldChg chg="ord">
        <pc:chgData name="" userId="" providerId="" clId="Web-{3FDF57F5-D7AF-4AFD-94AC-D3D6D63E2E09}" dt="2018-06-25T23:17:17.448" v="0"/>
        <pc:sldMkLst>
          <pc:docMk/>
          <pc:sldMk cId="195991052" sldId="270"/>
        </pc:sldMkLst>
      </pc:sldChg>
      <pc:sldChg chg="ord">
        <pc:chgData name="" userId="" providerId="" clId="Web-{3FDF57F5-D7AF-4AFD-94AC-D3D6D63E2E09}" dt="2018-06-25T23:17:31.667" v="1"/>
        <pc:sldMkLst>
          <pc:docMk/>
          <pc:sldMk cId="1733458912" sldId="271"/>
        </pc:sldMkLst>
      </pc:sldChg>
      <pc:sldChg chg="ord">
        <pc:chgData name="" userId="" providerId="" clId="Web-{3FDF57F5-D7AF-4AFD-94AC-D3D6D63E2E09}" dt="2018-06-25T23:20:35.705" v="17"/>
        <pc:sldMkLst>
          <pc:docMk/>
          <pc:sldMk cId="3772244946" sldId="272"/>
        </pc:sldMkLst>
      </pc:sldChg>
      <pc:sldChg chg="modSp ord">
        <pc:chgData name="" userId="" providerId="" clId="Web-{3FDF57F5-D7AF-4AFD-94AC-D3D6D63E2E09}" dt="2018-06-25T23:19:53.907" v="16"/>
        <pc:sldMkLst>
          <pc:docMk/>
          <pc:sldMk cId="4027925726" sldId="274"/>
        </pc:sldMkLst>
        <pc:graphicFrameChg chg="modGraphic">
          <ac:chgData name="" userId="" providerId="" clId="Web-{3FDF57F5-D7AF-4AFD-94AC-D3D6D63E2E09}" dt="2018-06-25T23:19:53.907" v="16"/>
          <ac:graphicFrameMkLst>
            <pc:docMk/>
            <pc:sldMk cId="4027925726" sldId="274"/>
            <ac:graphicFrameMk id="13" creationId="{00000000-0000-0000-0000-000000000000}"/>
          </ac:graphicFrameMkLst>
        </pc:graphicFrameChg>
      </pc:sldChg>
      <pc:sldChg chg="modSp new mod chgLayout">
        <pc:chgData name="" userId="" providerId="" clId="Web-{3FDF57F5-D7AF-4AFD-94AC-D3D6D63E2E09}" dt="2018-06-25T23:28:57.062" v="383" actId="20577"/>
        <pc:sldMkLst>
          <pc:docMk/>
          <pc:sldMk cId="2677638744" sldId="303"/>
        </pc:sldMkLst>
        <pc:spChg chg="mod ord">
          <ac:chgData name="" userId="" providerId="" clId="Web-{3FDF57F5-D7AF-4AFD-94AC-D3D6D63E2E09}" dt="2018-06-25T23:25:07.939" v="56" actId="20577"/>
          <ac:spMkLst>
            <pc:docMk/>
            <pc:sldMk cId="2677638744" sldId="303"/>
            <ac:spMk id="2" creationId="{54BEC79A-7DFD-4295-B7D6-91387A24A414}"/>
          </ac:spMkLst>
        </pc:spChg>
        <pc:spChg chg="mod ord">
          <ac:chgData name="" userId="" providerId="" clId="Web-{3FDF57F5-D7AF-4AFD-94AC-D3D6D63E2E09}" dt="2018-06-25T23:28:57.062" v="383" actId="20577"/>
          <ac:spMkLst>
            <pc:docMk/>
            <pc:sldMk cId="2677638744" sldId="303"/>
            <ac:spMk id="3" creationId="{E3A9357A-8DA0-4D1C-ACCA-0CCD802ED08C}"/>
          </ac:spMkLst>
        </pc:spChg>
      </pc:sldChg>
      <pc:sldChg chg="new del">
        <pc:chgData name="" userId="" providerId="" clId="Web-{3FDF57F5-D7AF-4AFD-94AC-D3D6D63E2E09}" dt="2018-06-25T23:21:15.738" v="19"/>
        <pc:sldMkLst>
          <pc:docMk/>
          <pc:sldMk cId="4235188785" sldId="30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63B795-BBF3-433C-8715-27D1F94863DE}" type="doc">
      <dgm:prSet loTypeId="urn:microsoft.com/office/officeart/2005/8/layout/matrix1" loCatId="matrix" qsTypeId="urn:microsoft.com/office/officeart/2005/8/quickstyle/simple1" qsCatId="simple" csTypeId="urn:microsoft.com/office/officeart/2005/8/colors/accent2_2" csCatId="accent2" phldr="1"/>
      <dgm:spPr/>
      <dgm:t>
        <a:bodyPr/>
        <a:lstStyle/>
        <a:p>
          <a:endParaRPr lang="en-US"/>
        </a:p>
      </dgm:t>
    </dgm:pt>
    <dgm:pt modelId="{7E5E68A7-4C22-4F81-A27C-04E866E13A0A}">
      <dgm:prSet phldrT="[Text]"/>
      <dgm:spPr/>
      <dgm:t>
        <a:bodyPr/>
        <a:lstStyle/>
        <a:p>
          <a:r>
            <a:rPr lang="en-US" b="1" dirty="0">
              <a:latin typeface="+mj-lt"/>
            </a:rPr>
            <a:t>What Brings You Joy?</a:t>
          </a:r>
        </a:p>
      </dgm:t>
    </dgm:pt>
    <dgm:pt modelId="{E58F055F-7B4F-4FA5-9DEB-8FEF1691FAB8}" type="parTrans" cxnId="{114BFBA4-69AA-4E3A-9043-FD551EC5F2EE}">
      <dgm:prSet/>
      <dgm:spPr/>
      <dgm:t>
        <a:bodyPr/>
        <a:lstStyle/>
        <a:p>
          <a:endParaRPr lang="en-US"/>
        </a:p>
      </dgm:t>
    </dgm:pt>
    <dgm:pt modelId="{83529D45-41BE-495D-A750-BA858A4A4E6C}" type="sibTrans" cxnId="{114BFBA4-69AA-4E3A-9043-FD551EC5F2EE}">
      <dgm:prSet/>
      <dgm:spPr/>
      <dgm:t>
        <a:bodyPr/>
        <a:lstStyle/>
        <a:p>
          <a:endParaRPr lang="en-US"/>
        </a:p>
      </dgm:t>
    </dgm:pt>
    <dgm:pt modelId="{301E01BF-20FF-4B7E-9AEE-E645643876F2}">
      <dgm:prSet phldrT="[Text]"/>
      <dgm:spPr/>
      <dgm:t>
        <a:bodyPr/>
        <a:lstStyle/>
        <a:p>
          <a:endParaRPr lang="en-US"/>
        </a:p>
      </dgm:t>
    </dgm:pt>
    <dgm:pt modelId="{D2D2B601-DCFB-42F3-AD63-702840452305}" type="parTrans" cxnId="{6415DE33-E65D-4DC5-BC38-9B1340BA2EDE}">
      <dgm:prSet/>
      <dgm:spPr/>
      <dgm:t>
        <a:bodyPr/>
        <a:lstStyle/>
        <a:p>
          <a:endParaRPr lang="en-US"/>
        </a:p>
      </dgm:t>
    </dgm:pt>
    <dgm:pt modelId="{AFBCBFDE-4A6B-4250-BD1C-CEE94D1529E2}" type="sibTrans" cxnId="{6415DE33-E65D-4DC5-BC38-9B1340BA2EDE}">
      <dgm:prSet/>
      <dgm:spPr/>
      <dgm:t>
        <a:bodyPr/>
        <a:lstStyle/>
        <a:p>
          <a:endParaRPr lang="en-US"/>
        </a:p>
      </dgm:t>
    </dgm:pt>
    <dgm:pt modelId="{80898FB0-E843-4F7C-BEBF-2CB57397AA3E}">
      <dgm:prSet phldrT="[Text]"/>
      <dgm:spPr/>
      <dgm:t>
        <a:bodyPr/>
        <a:lstStyle/>
        <a:p>
          <a:endParaRPr lang="en-US"/>
        </a:p>
      </dgm:t>
    </dgm:pt>
    <dgm:pt modelId="{77BE38A9-1119-4390-A338-3E493AAFA725}" type="parTrans" cxnId="{15AEF01A-1D22-4A24-BC80-6340C8FA5A5F}">
      <dgm:prSet/>
      <dgm:spPr/>
      <dgm:t>
        <a:bodyPr/>
        <a:lstStyle/>
        <a:p>
          <a:endParaRPr lang="en-US"/>
        </a:p>
      </dgm:t>
    </dgm:pt>
    <dgm:pt modelId="{31C339BE-20B1-454E-AFA7-E63C96C0AB71}" type="sibTrans" cxnId="{15AEF01A-1D22-4A24-BC80-6340C8FA5A5F}">
      <dgm:prSet/>
      <dgm:spPr/>
      <dgm:t>
        <a:bodyPr/>
        <a:lstStyle/>
        <a:p>
          <a:endParaRPr lang="en-US"/>
        </a:p>
      </dgm:t>
    </dgm:pt>
    <dgm:pt modelId="{00C8EC12-3C2C-40D9-80A7-5996B46999CA}">
      <dgm:prSet phldrT="[Text]"/>
      <dgm:spPr/>
      <dgm:t>
        <a:bodyPr/>
        <a:lstStyle/>
        <a:p>
          <a:endParaRPr lang="en-US"/>
        </a:p>
      </dgm:t>
    </dgm:pt>
    <dgm:pt modelId="{C1FDD311-5ACC-404B-B7D1-E83594D96446}" type="parTrans" cxnId="{2979397F-2E41-4C3D-99AF-3E1BBBEBD5FC}">
      <dgm:prSet/>
      <dgm:spPr/>
      <dgm:t>
        <a:bodyPr/>
        <a:lstStyle/>
        <a:p>
          <a:endParaRPr lang="en-US"/>
        </a:p>
      </dgm:t>
    </dgm:pt>
    <dgm:pt modelId="{430A3CB0-4949-4046-BE2B-4FF0FC363EAF}" type="sibTrans" cxnId="{2979397F-2E41-4C3D-99AF-3E1BBBEBD5FC}">
      <dgm:prSet/>
      <dgm:spPr/>
      <dgm:t>
        <a:bodyPr/>
        <a:lstStyle/>
        <a:p>
          <a:endParaRPr lang="en-US"/>
        </a:p>
      </dgm:t>
    </dgm:pt>
    <dgm:pt modelId="{A76DAB9F-0E67-4BE7-BF84-E06D004AE8CD}">
      <dgm:prSet custT="1"/>
      <dgm:spPr/>
      <dgm:t>
        <a:bodyPr/>
        <a:lstStyle/>
        <a:p>
          <a:r>
            <a:rPr lang="en-US" sz="4800" b="1" dirty="0">
              <a:latin typeface="+mj-lt"/>
            </a:rPr>
            <a:t>What Are You Famous For?</a:t>
          </a:r>
        </a:p>
      </dgm:t>
    </dgm:pt>
    <dgm:pt modelId="{8C8CEF26-5CF9-400D-AC5C-6B3CF58585F8}" type="parTrans" cxnId="{9250A71C-09C9-43D3-A760-E66EA50A3837}">
      <dgm:prSet/>
      <dgm:spPr/>
      <dgm:t>
        <a:bodyPr/>
        <a:lstStyle/>
        <a:p>
          <a:endParaRPr lang="en-US"/>
        </a:p>
      </dgm:t>
    </dgm:pt>
    <dgm:pt modelId="{524B11D5-1F62-443C-8CC0-4FB5A2CA2F34}" type="sibTrans" cxnId="{9250A71C-09C9-43D3-A760-E66EA50A3837}">
      <dgm:prSet/>
      <dgm:spPr/>
      <dgm:t>
        <a:bodyPr/>
        <a:lstStyle/>
        <a:p>
          <a:endParaRPr lang="en-US"/>
        </a:p>
      </dgm:t>
    </dgm:pt>
    <dgm:pt modelId="{38FCCD64-60A0-4E89-858D-06083C5478A1}">
      <dgm:prSet custT="1"/>
      <dgm:spPr/>
      <dgm:t>
        <a:bodyPr/>
        <a:lstStyle/>
        <a:p>
          <a:r>
            <a:rPr lang="en-US" sz="4400" b="1" dirty="0">
              <a:latin typeface="+mj-lt"/>
            </a:rPr>
            <a:t>WGYLM?</a:t>
          </a:r>
        </a:p>
      </dgm:t>
    </dgm:pt>
    <dgm:pt modelId="{4BDD8216-D7AA-4A8B-8166-AFE965AC6D17}" type="parTrans" cxnId="{9E77CFDB-EC6B-4ED0-A7A9-24EE5B586907}">
      <dgm:prSet/>
      <dgm:spPr/>
      <dgm:t>
        <a:bodyPr/>
        <a:lstStyle/>
        <a:p>
          <a:endParaRPr lang="en-US"/>
        </a:p>
      </dgm:t>
    </dgm:pt>
    <dgm:pt modelId="{B48F361A-6033-44F0-AE47-96762F936FF8}" type="sibTrans" cxnId="{9E77CFDB-EC6B-4ED0-A7A9-24EE5B586907}">
      <dgm:prSet/>
      <dgm:spPr/>
      <dgm:t>
        <a:bodyPr/>
        <a:lstStyle/>
        <a:p>
          <a:endParaRPr lang="en-US"/>
        </a:p>
      </dgm:t>
    </dgm:pt>
    <dgm:pt modelId="{9EB7D29E-8240-42FD-BE06-9CD6B208515A}">
      <dgm:prSet custT="1"/>
      <dgm:spPr/>
      <dgm:t>
        <a:bodyPr/>
        <a:lstStyle/>
        <a:p>
          <a:r>
            <a:rPr lang="en-US" sz="4800" b="1" dirty="0">
              <a:latin typeface="+mj-lt"/>
            </a:rPr>
            <a:t>I AM…</a:t>
          </a:r>
        </a:p>
      </dgm:t>
    </dgm:pt>
    <dgm:pt modelId="{D7C1594B-ABA3-4F34-BAA2-1609C0FC3684}" type="parTrans" cxnId="{519D569D-9303-491F-A284-2B161087741A}">
      <dgm:prSet/>
      <dgm:spPr/>
      <dgm:t>
        <a:bodyPr/>
        <a:lstStyle/>
        <a:p>
          <a:endParaRPr lang="en-US"/>
        </a:p>
      </dgm:t>
    </dgm:pt>
    <dgm:pt modelId="{87AF206B-9564-4A2D-B9E3-ED60D3F43817}" type="sibTrans" cxnId="{519D569D-9303-491F-A284-2B161087741A}">
      <dgm:prSet/>
      <dgm:spPr/>
      <dgm:t>
        <a:bodyPr/>
        <a:lstStyle/>
        <a:p>
          <a:endParaRPr lang="en-US"/>
        </a:p>
      </dgm:t>
    </dgm:pt>
    <dgm:pt modelId="{E109A086-CE23-45C3-8D01-3D76B2C8249D}">
      <dgm:prSet custT="1"/>
      <dgm:spPr/>
      <dgm:t>
        <a:bodyPr/>
        <a:lstStyle/>
        <a:p>
          <a:r>
            <a:rPr lang="en-US" sz="3200" b="1" dirty="0">
              <a:latin typeface="+mj-lt"/>
            </a:rPr>
            <a:t>What Would You Sacrifice Today for a </a:t>
          </a:r>
          <a:r>
            <a:rPr lang="en-US" sz="3200" b="1" i="1" dirty="0">
              <a:latin typeface="+mj-lt"/>
            </a:rPr>
            <a:t>possible</a:t>
          </a:r>
          <a:r>
            <a:rPr lang="en-US" sz="3200" b="1" i="0" dirty="0">
              <a:latin typeface="+mj-lt"/>
            </a:rPr>
            <a:t> Tomorrow?</a:t>
          </a:r>
          <a:endParaRPr lang="en-US" sz="3200" b="1" dirty="0">
            <a:latin typeface="+mj-lt"/>
          </a:endParaRPr>
        </a:p>
      </dgm:t>
    </dgm:pt>
    <dgm:pt modelId="{2F7C677D-0AB6-4096-BA21-860FE963F260}" type="parTrans" cxnId="{668ED366-9F28-4B3F-8BC6-55166436238A}">
      <dgm:prSet/>
      <dgm:spPr/>
      <dgm:t>
        <a:bodyPr/>
        <a:lstStyle/>
        <a:p>
          <a:endParaRPr lang="en-US"/>
        </a:p>
      </dgm:t>
    </dgm:pt>
    <dgm:pt modelId="{2B0E17DB-0B41-4477-9DB9-BEF1D2189B7A}" type="sibTrans" cxnId="{668ED366-9F28-4B3F-8BC6-55166436238A}">
      <dgm:prSet/>
      <dgm:spPr/>
      <dgm:t>
        <a:bodyPr/>
        <a:lstStyle/>
        <a:p>
          <a:endParaRPr lang="en-US"/>
        </a:p>
      </dgm:t>
    </dgm:pt>
    <dgm:pt modelId="{AFAD9222-FE81-4472-A9CF-B5EAF4644027}">
      <dgm:prSet custT="1"/>
      <dgm:spPr/>
      <dgm:t>
        <a:bodyPr/>
        <a:lstStyle/>
        <a:p>
          <a:endParaRPr lang="en-US"/>
        </a:p>
      </dgm:t>
    </dgm:pt>
    <dgm:pt modelId="{FBBEAEEC-49FD-4781-BD33-532843EAAB82}" type="parTrans" cxnId="{F543CAA1-3AD3-465D-87FD-9247B5308002}">
      <dgm:prSet/>
      <dgm:spPr/>
      <dgm:t>
        <a:bodyPr/>
        <a:lstStyle/>
        <a:p>
          <a:endParaRPr lang="en-US"/>
        </a:p>
      </dgm:t>
    </dgm:pt>
    <dgm:pt modelId="{6296E06C-3688-4525-9E2C-53C97FCF0ABF}" type="sibTrans" cxnId="{F543CAA1-3AD3-465D-87FD-9247B5308002}">
      <dgm:prSet/>
      <dgm:spPr/>
      <dgm:t>
        <a:bodyPr/>
        <a:lstStyle/>
        <a:p>
          <a:endParaRPr lang="en-US"/>
        </a:p>
      </dgm:t>
    </dgm:pt>
    <dgm:pt modelId="{B69222CF-B7DD-4EE1-9B25-9B1A24A67A80}">
      <dgm:prSet custT="1"/>
      <dgm:spPr/>
      <dgm:t>
        <a:bodyPr/>
        <a:lstStyle/>
        <a:p>
          <a:endParaRPr lang="en-US" sz="4000" b="1" dirty="0">
            <a:latin typeface="+mj-lt"/>
          </a:endParaRPr>
        </a:p>
      </dgm:t>
    </dgm:pt>
    <dgm:pt modelId="{AE2FAFD9-F75E-4FFE-BE1A-94411CE8442A}" type="parTrans" cxnId="{0C20AA2D-4663-4716-97DB-35F5A7B3E2C8}">
      <dgm:prSet/>
      <dgm:spPr/>
      <dgm:t>
        <a:bodyPr/>
        <a:lstStyle/>
        <a:p>
          <a:endParaRPr lang="en-US"/>
        </a:p>
      </dgm:t>
    </dgm:pt>
    <dgm:pt modelId="{48FFD62C-5CAB-4955-95EF-316F8D60E113}" type="sibTrans" cxnId="{0C20AA2D-4663-4716-97DB-35F5A7B3E2C8}">
      <dgm:prSet/>
      <dgm:spPr/>
      <dgm:t>
        <a:bodyPr/>
        <a:lstStyle/>
        <a:p>
          <a:endParaRPr lang="en-US"/>
        </a:p>
      </dgm:t>
    </dgm:pt>
    <dgm:pt modelId="{F753251A-150D-43CE-902D-AB0F55D2F607}">
      <dgm:prSet custT="1"/>
      <dgm:spPr/>
      <dgm:t>
        <a:bodyPr/>
        <a:lstStyle/>
        <a:p>
          <a:endParaRPr lang="en-US" sz="4000" b="1" dirty="0">
            <a:latin typeface="+mj-lt"/>
          </a:endParaRPr>
        </a:p>
      </dgm:t>
    </dgm:pt>
    <dgm:pt modelId="{419382A2-5A23-476F-8640-75BC32AAA9D9}" type="parTrans" cxnId="{FE86E898-1194-4946-8DC8-851EB2085B0B}">
      <dgm:prSet/>
      <dgm:spPr/>
      <dgm:t>
        <a:bodyPr/>
        <a:lstStyle/>
        <a:p>
          <a:endParaRPr lang="en-US"/>
        </a:p>
      </dgm:t>
    </dgm:pt>
    <dgm:pt modelId="{17763949-962B-484A-8B0A-CCFD3ECF79EF}" type="sibTrans" cxnId="{FE86E898-1194-4946-8DC8-851EB2085B0B}">
      <dgm:prSet/>
      <dgm:spPr/>
      <dgm:t>
        <a:bodyPr/>
        <a:lstStyle/>
        <a:p>
          <a:endParaRPr lang="en-US"/>
        </a:p>
      </dgm:t>
    </dgm:pt>
    <dgm:pt modelId="{08BE5190-499E-448F-B222-ED4239AE665B}" type="pres">
      <dgm:prSet presAssocID="{8F63B795-BBF3-433C-8715-27D1F94863DE}" presName="diagram" presStyleCnt="0">
        <dgm:presLayoutVars>
          <dgm:chMax val="1"/>
          <dgm:dir/>
          <dgm:animLvl val="ctr"/>
          <dgm:resizeHandles val="exact"/>
        </dgm:presLayoutVars>
      </dgm:prSet>
      <dgm:spPr/>
      <dgm:t>
        <a:bodyPr/>
        <a:lstStyle/>
        <a:p>
          <a:endParaRPr lang="en-US"/>
        </a:p>
      </dgm:t>
    </dgm:pt>
    <dgm:pt modelId="{70734BBE-0B76-405F-9646-EE76F1D5B632}" type="pres">
      <dgm:prSet presAssocID="{8F63B795-BBF3-433C-8715-27D1F94863DE}" presName="matrix" presStyleCnt="0"/>
      <dgm:spPr/>
    </dgm:pt>
    <dgm:pt modelId="{B24F3EB9-0887-4B7B-BB07-8AE971EAFEDA}" type="pres">
      <dgm:prSet presAssocID="{8F63B795-BBF3-433C-8715-27D1F94863DE}" presName="tile1" presStyleLbl="node1" presStyleIdx="0" presStyleCnt="4"/>
      <dgm:spPr/>
      <dgm:t>
        <a:bodyPr/>
        <a:lstStyle/>
        <a:p>
          <a:endParaRPr lang="en-US"/>
        </a:p>
      </dgm:t>
    </dgm:pt>
    <dgm:pt modelId="{CACFCD01-5E92-4872-9078-4F809D1D4B98}" type="pres">
      <dgm:prSet presAssocID="{8F63B795-BBF3-433C-8715-27D1F94863DE}" presName="tile1text" presStyleLbl="node1" presStyleIdx="0" presStyleCnt="4">
        <dgm:presLayoutVars>
          <dgm:chMax val="0"/>
          <dgm:chPref val="0"/>
          <dgm:bulletEnabled val="1"/>
        </dgm:presLayoutVars>
      </dgm:prSet>
      <dgm:spPr/>
      <dgm:t>
        <a:bodyPr/>
        <a:lstStyle/>
        <a:p>
          <a:endParaRPr lang="en-US"/>
        </a:p>
      </dgm:t>
    </dgm:pt>
    <dgm:pt modelId="{E3CE5521-BAFF-4787-87FD-200EB0F620A6}" type="pres">
      <dgm:prSet presAssocID="{8F63B795-BBF3-433C-8715-27D1F94863DE}" presName="tile2" presStyleLbl="node1" presStyleIdx="1" presStyleCnt="4"/>
      <dgm:spPr/>
      <dgm:t>
        <a:bodyPr/>
        <a:lstStyle/>
        <a:p>
          <a:endParaRPr lang="en-US"/>
        </a:p>
      </dgm:t>
    </dgm:pt>
    <dgm:pt modelId="{1FF5710F-A43C-4A6C-A474-DE9C6B0EB59D}" type="pres">
      <dgm:prSet presAssocID="{8F63B795-BBF3-433C-8715-27D1F94863DE}" presName="tile2text" presStyleLbl="node1" presStyleIdx="1" presStyleCnt="4">
        <dgm:presLayoutVars>
          <dgm:chMax val="0"/>
          <dgm:chPref val="0"/>
          <dgm:bulletEnabled val="1"/>
        </dgm:presLayoutVars>
      </dgm:prSet>
      <dgm:spPr/>
      <dgm:t>
        <a:bodyPr/>
        <a:lstStyle/>
        <a:p>
          <a:endParaRPr lang="en-US"/>
        </a:p>
      </dgm:t>
    </dgm:pt>
    <dgm:pt modelId="{B5DC2016-CD6C-4EC5-B6D2-F83FB0C9D22F}" type="pres">
      <dgm:prSet presAssocID="{8F63B795-BBF3-433C-8715-27D1F94863DE}" presName="tile3" presStyleLbl="node1" presStyleIdx="2" presStyleCnt="4" custLinFactNeighborX="260" custLinFactNeighborY="-669"/>
      <dgm:spPr/>
      <dgm:t>
        <a:bodyPr/>
        <a:lstStyle/>
        <a:p>
          <a:endParaRPr lang="en-US"/>
        </a:p>
      </dgm:t>
    </dgm:pt>
    <dgm:pt modelId="{EC93433F-4C6E-44A8-872D-113D062E775C}" type="pres">
      <dgm:prSet presAssocID="{8F63B795-BBF3-433C-8715-27D1F94863DE}" presName="tile3text" presStyleLbl="node1" presStyleIdx="2" presStyleCnt="4">
        <dgm:presLayoutVars>
          <dgm:chMax val="0"/>
          <dgm:chPref val="0"/>
          <dgm:bulletEnabled val="1"/>
        </dgm:presLayoutVars>
      </dgm:prSet>
      <dgm:spPr/>
      <dgm:t>
        <a:bodyPr/>
        <a:lstStyle/>
        <a:p>
          <a:endParaRPr lang="en-US"/>
        </a:p>
      </dgm:t>
    </dgm:pt>
    <dgm:pt modelId="{80A75761-4E58-4ED4-B911-F39DE0788C45}" type="pres">
      <dgm:prSet presAssocID="{8F63B795-BBF3-433C-8715-27D1F94863DE}" presName="tile4" presStyleLbl="node1" presStyleIdx="3" presStyleCnt="4"/>
      <dgm:spPr/>
      <dgm:t>
        <a:bodyPr/>
        <a:lstStyle/>
        <a:p>
          <a:endParaRPr lang="en-US"/>
        </a:p>
      </dgm:t>
    </dgm:pt>
    <dgm:pt modelId="{DE6CF7C2-8B2E-4BDE-8C19-30AF449EE572}" type="pres">
      <dgm:prSet presAssocID="{8F63B795-BBF3-433C-8715-27D1F94863DE}" presName="tile4text" presStyleLbl="node1" presStyleIdx="3" presStyleCnt="4">
        <dgm:presLayoutVars>
          <dgm:chMax val="0"/>
          <dgm:chPref val="0"/>
          <dgm:bulletEnabled val="1"/>
        </dgm:presLayoutVars>
      </dgm:prSet>
      <dgm:spPr/>
      <dgm:t>
        <a:bodyPr/>
        <a:lstStyle/>
        <a:p>
          <a:endParaRPr lang="en-US"/>
        </a:p>
      </dgm:t>
    </dgm:pt>
    <dgm:pt modelId="{624E470D-EB59-40CB-8164-50BAB31A00E0}" type="pres">
      <dgm:prSet presAssocID="{8F63B795-BBF3-433C-8715-27D1F94863DE}" presName="centerTile" presStyleLbl="fgShp" presStyleIdx="0" presStyleCnt="1" custScaleX="117761" custScaleY="124444">
        <dgm:presLayoutVars>
          <dgm:chMax val="0"/>
          <dgm:chPref val="0"/>
        </dgm:presLayoutVars>
      </dgm:prSet>
      <dgm:spPr/>
      <dgm:t>
        <a:bodyPr/>
        <a:lstStyle/>
        <a:p>
          <a:endParaRPr lang="en-US"/>
        </a:p>
      </dgm:t>
    </dgm:pt>
  </dgm:ptLst>
  <dgm:cxnLst>
    <dgm:cxn modelId="{3D1E98A3-092E-4336-9D0C-566F4A402AF3}" type="presOf" srcId="{A76DAB9F-0E67-4BE7-BF84-E06D004AE8CD}" destId="{B24F3EB9-0887-4B7B-BB07-8AE971EAFEDA}" srcOrd="0" destOrd="0" presId="urn:microsoft.com/office/officeart/2005/8/layout/matrix1"/>
    <dgm:cxn modelId="{668ED366-9F28-4B3F-8BC6-55166436238A}" srcId="{7E5E68A7-4C22-4F81-A27C-04E866E13A0A}" destId="{E109A086-CE23-45C3-8D01-3D76B2C8249D}" srcOrd="3" destOrd="0" parTransId="{2F7C677D-0AB6-4096-BA21-860FE963F260}" sibTransId="{2B0E17DB-0B41-4477-9DB9-BEF1D2189B7A}"/>
    <dgm:cxn modelId="{519D569D-9303-491F-A284-2B161087741A}" srcId="{7E5E68A7-4C22-4F81-A27C-04E866E13A0A}" destId="{9EB7D29E-8240-42FD-BE06-9CD6B208515A}" srcOrd="2" destOrd="0" parTransId="{D7C1594B-ABA3-4F34-BAA2-1609C0FC3684}" sibTransId="{87AF206B-9564-4A2D-B9E3-ED60D3F43817}"/>
    <dgm:cxn modelId="{840C4E5B-8E4B-4114-A62D-80325CC873F0}" type="presOf" srcId="{A76DAB9F-0E67-4BE7-BF84-E06D004AE8CD}" destId="{CACFCD01-5E92-4872-9078-4F809D1D4B98}" srcOrd="1" destOrd="0" presId="urn:microsoft.com/office/officeart/2005/8/layout/matrix1"/>
    <dgm:cxn modelId="{F543CAA1-3AD3-465D-87FD-9247B5308002}" srcId="{7E5E68A7-4C22-4F81-A27C-04E866E13A0A}" destId="{AFAD9222-FE81-4472-A9CF-B5EAF4644027}" srcOrd="4" destOrd="0" parTransId="{FBBEAEEC-49FD-4781-BD33-532843EAAB82}" sibTransId="{6296E06C-3688-4525-9E2C-53C97FCF0ABF}"/>
    <dgm:cxn modelId="{9250A71C-09C9-43D3-A760-E66EA50A3837}" srcId="{7E5E68A7-4C22-4F81-A27C-04E866E13A0A}" destId="{A76DAB9F-0E67-4BE7-BF84-E06D004AE8CD}" srcOrd="0" destOrd="0" parTransId="{8C8CEF26-5CF9-400D-AC5C-6B3CF58585F8}" sibTransId="{524B11D5-1F62-443C-8CC0-4FB5A2CA2F34}"/>
    <dgm:cxn modelId="{114BFBA4-69AA-4E3A-9043-FD551EC5F2EE}" srcId="{8F63B795-BBF3-433C-8715-27D1F94863DE}" destId="{7E5E68A7-4C22-4F81-A27C-04E866E13A0A}" srcOrd="0" destOrd="0" parTransId="{E58F055F-7B4F-4FA5-9DEB-8FEF1691FAB8}" sibTransId="{83529D45-41BE-495D-A750-BA858A4A4E6C}"/>
    <dgm:cxn modelId="{9AE2C136-15E5-439F-B47A-DB1C549A8694}" type="presOf" srcId="{38FCCD64-60A0-4E89-858D-06083C5478A1}" destId="{E3CE5521-BAFF-4787-87FD-200EB0F620A6}" srcOrd="0" destOrd="0" presId="urn:microsoft.com/office/officeart/2005/8/layout/matrix1"/>
    <dgm:cxn modelId="{645BB629-87B4-46BA-9D20-8A726570CE9A}" type="presOf" srcId="{9EB7D29E-8240-42FD-BE06-9CD6B208515A}" destId="{B5DC2016-CD6C-4EC5-B6D2-F83FB0C9D22F}" srcOrd="0" destOrd="0" presId="urn:microsoft.com/office/officeart/2005/8/layout/matrix1"/>
    <dgm:cxn modelId="{FE86E898-1194-4946-8DC8-851EB2085B0B}" srcId="{7E5E68A7-4C22-4F81-A27C-04E866E13A0A}" destId="{F753251A-150D-43CE-902D-AB0F55D2F607}" srcOrd="5" destOrd="0" parTransId="{419382A2-5A23-476F-8640-75BC32AAA9D9}" sibTransId="{17763949-962B-484A-8B0A-CCFD3ECF79EF}"/>
    <dgm:cxn modelId="{9E77CFDB-EC6B-4ED0-A7A9-24EE5B586907}" srcId="{7E5E68A7-4C22-4F81-A27C-04E866E13A0A}" destId="{38FCCD64-60A0-4E89-858D-06083C5478A1}" srcOrd="1" destOrd="0" parTransId="{4BDD8216-D7AA-4A8B-8166-AFE965AC6D17}" sibTransId="{B48F361A-6033-44F0-AE47-96762F936FF8}"/>
    <dgm:cxn modelId="{36E41762-1C0D-4444-8EF1-D6E21156B5C4}" type="presOf" srcId="{9EB7D29E-8240-42FD-BE06-9CD6B208515A}" destId="{EC93433F-4C6E-44A8-872D-113D062E775C}" srcOrd="1" destOrd="0" presId="urn:microsoft.com/office/officeart/2005/8/layout/matrix1"/>
    <dgm:cxn modelId="{2979397F-2E41-4C3D-99AF-3E1BBBEBD5FC}" srcId="{8F63B795-BBF3-433C-8715-27D1F94863DE}" destId="{00C8EC12-3C2C-40D9-80A7-5996B46999CA}" srcOrd="3" destOrd="0" parTransId="{C1FDD311-5ACC-404B-B7D1-E83594D96446}" sibTransId="{430A3CB0-4949-4046-BE2B-4FF0FC363EAF}"/>
    <dgm:cxn modelId="{978497F3-1A86-4808-B642-B562E7EC4024}" type="presOf" srcId="{E109A086-CE23-45C3-8D01-3D76B2C8249D}" destId="{80A75761-4E58-4ED4-B911-F39DE0788C45}" srcOrd="0" destOrd="0" presId="urn:microsoft.com/office/officeart/2005/8/layout/matrix1"/>
    <dgm:cxn modelId="{CB6089EE-AC3C-4105-82A0-62FB20BBBDDD}" type="presOf" srcId="{7E5E68A7-4C22-4F81-A27C-04E866E13A0A}" destId="{624E470D-EB59-40CB-8164-50BAB31A00E0}" srcOrd="0" destOrd="0" presId="urn:microsoft.com/office/officeart/2005/8/layout/matrix1"/>
    <dgm:cxn modelId="{15AEF01A-1D22-4A24-BC80-6340C8FA5A5F}" srcId="{8F63B795-BBF3-433C-8715-27D1F94863DE}" destId="{80898FB0-E843-4F7C-BEBF-2CB57397AA3E}" srcOrd="2" destOrd="0" parTransId="{77BE38A9-1119-4390-A338-3E493AAFA725}" sibTransId="{31C339BE-20B1-454E-AFA7-E63C96C0AB71}"/>
    <dgm:cxn modelId="{0C20AA2D-4663-4716-97DB-35F5A7B3E2C8}" srcId="{7E5E68A7-4C22-4F81-A27C-04E866E13A0A}" destId="{B69222CF-B7DD-4EE1-9B25-9B1A24A67A80}" srcOrd="6" destOrd="0" parTransId="{AE2FAFD9-F75E-4FFE-BE1A-94411CE8442A}" sibTransId="{48FFD62C-5CAB-4955-95EF-316F8D60E113}"/>
    <dgm:cxn modelId="{A33835AF-1B34-448C-8852-EA78D6480162}" type="presOf" srcId="{8F63B795-BBF3-433C-8715-27D1F94863DE}" destId="{08BE5190-499E-448F-B222-ED4239AE665B}" srcOrd="0" destOrd="0" presId="urn:microsoft.com/office/officeart/2005/8/layout/matrix1"/>
    <dgm:cxn modelId="{E1D1636F-4757-4B63-AE46-33FC47FE5945}" type="presOf" srcId="{38FCCD64-60A0-4E89-858D-06083C5478A1}" destId="{1FF5710F-A43C-4A6C-A474-DE9C6B0EB59D}" srcOrd="1" destOrd="0" presId="urn:microsoft.com/office/officeart/2005/8/layout/matrix1"/>
    <dgm:cxn modelId="{6415DE33-E65D-4DC5-BC38-9B1340BA2EDE}" srcId="{8F63B795-BBF3-433C-8715-27D1F94863DE}" destId="{301E01BF-20FF-4B7E-9AEE-E645643876F2}" srcOrd="1" destOrd="0" parTransId="{D2D2B601-DCFB-42F3-AD63-702840452305}" sibTransId="{AFBCBFDE-4A6B-4250-BD1C-CEE94D1529E2}"/>
    <dgm:cxn modelId="{DDAC016B-6B16-4C99-8DC7-D2B8517055FB}" type="presOf" srcId="{E109A086-CE23-45C3-8D01-3D76B2C8249D}" destId="{DE6CF7C2-8B2E-4BDE-8C19-30AF449EE572}" srcOrd="1" destOrd="0" presId="urn:microsoft.com/office/officeart/2005/8/layout/matrix1"/>
    <dgm:cxn modelId="{406C2DD3-45F1-4F04-9F73-99CF2C827294}" type="presParOf" srcId="{08BE5190-499E-448F-B222-ED4239AE665B}" destId="{70734BBE-0B76-405F-9646-EE76F1D5B632}" srcOrd="0" destOrd="0" presId="urn:microsoft.com/office/officeart/2005/8/layout/matrix1"/>
    <dgm:cxn modelId="{9D638F72-6426-48EA-9079-CCF7A0EBDCAF}" type="presParOf" srcId="{70734BBE-0B76-405F-9646-EE76F1D5B632}" destId="{B24F3EB9-0887-4B7B-BB07-8AE971EAFEDA}" srcOrd="0" destOrd="0" presId="urn:microsoft.com/office/officeart/2005/8/layout/matrix1"/>
    <dgm:cxn modelId="{68406401-9C64-44B5-9180-972BD40F511B}" type="presParOf" srcId="{70734BBE-0B76-405F-9646-EE76F1D5B632}" destId="{CACFCD01-5E92-4872-9078-4F809D1D4B98}" srcOrd="1" destOrd="0" presId="urn:microsoft.com/office/officeart/2005/8/layout/matrix1"/>
    <dgm:cxn modelId="{7608E6CB-2AC0-4126-8034-5EA399F58A90}" type="presParOf" srcId="{70734BBE-0B76-405F-9646-EE76F1D5B632}" destId="{E3CE5521-BAFF-4787-87FD-200EB0F620A6}" srcOrd="2" destOrd="0" presId="urn:microsoft.com/office/officeart/2005/8/layout/matrix1"/>
    <dgm:cxn modelId="{89D38DAC-B161-4072-9F81-C59DB1F140E6}" type="presParOf" srcId="{70734BBE-0B76-405F-9646-EE76F1D5B632}" destId="{1FF5710F-A43C-4A6C-A474-DE9C6B0EB59D}" srcOrd="3" destOrd="0" presId="urn:microsoft.com/office/officeart/2005/8/layout/matrix1"/>
    <dgm:cxn modelId="{F5363127-032E-40C4-8794-640EF786DF0D}" type="presParOf" srcId="{70734BBE-0B76-405F-9646-EE76F1D5B632}" destId="{B5DC2016-CD6C-4EC5-B6D2-F83FB0C9D22F}" srcOrd="4" destOrd="0" presId="urn:microsoft.com/office/officeart/2005/8/layout/matrix1"/>
    <dgm:cxn modelId="{C8F7D479-3C0F-4E4D-A244-42462B8944AB}" type="presParOf" srcId="{70734BBE-0B76-405F-9646-EE76F1D5B632}" destId="{EC93433F-4C6E-44A8-872D-113D062E775C}" srcOrd="5" destOrd="0" presId="urn:microsoft.com/office/officeart/2005/8/layout/matrix1"/>
    <dgm:cxn modelId="{2AA46BEF-D16F-41F3-9EA7-61C59C01C51F}" type="presParOf" srcId="{70734BBE-0B76-405F-9646-EE76F1D5B632}" destId="{80A75761-4E58-4ED4-B911-F39DE0788C45}" srcOrd="6" destOrd="0" presId="urn:microsoft.com/office/officeart/2005/8/layout/matrix1"/>
    <dgm:cxn modelId="{66A4A0EF-681C-4DF1-B020-3F1361371300}" type="presParOf" srcId="{70734BBE-0B76-405F-9646-EE76F1D5B632}" destId="{DE6CF7C2-8B2E-4BDE-8C19-30AF449EE572}" srcOrd="7" destOrd="0" presId="urn:microsoft.com/office/officeart/2005/8/layout/matrix1"/>
    <dgm:cxn modelId="{599FFA70-958F-4A49-9153-A240C26A8D80}" type="presParOf" srcId="{08BE5190-499E-448F-B222-ED4239AE665B}" destId="{624E470D-EB59-40CB-8164-50BAB31A00E0}"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4F3EB9-0887-4B7B-BB07-8AE971EAFEDA}">
      <dsp:nvSpPr>
        <dsp:cNvPr id="0" name=""/>
        <dsp:cNvSpPr/>
      </dsp:nvSpPr>
      <dsp:spPr>
        <a:xfrm rot="16200000">
          <a:off x="565951" y="-565951"/>
          <a:ext cx="3429000" cy="4560903"/>
        </a:xfrm>
        <a:prstGeom prst="round1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1376" tIns="341376" rIns="341376" bIns="341376" numCol="1" spcCol="1270" anchor="ctr" anchorCtr="0">
          <a:noAutofit/>
        </a:bodyPr>
        <a:lstStyle/>
        <a:p>
          <a:pPr lvl="0" algn="ctr" defTabSz="2133600">
            <a:lnSpc>
              <a:spcPct val="90000"/>
            </a:lnSpc>
            <a:spcBef>
              <a:spcPct val="0"/>
            </a:spcBef>
            <a:spcAft>
              <a:spcPct val="35000"/>
            </a:spcAft>
          </a:pPr>
          <a:r>
            <a:rPr lang="en-US" sz="4800" b="1" kern="1200" dirty="0">
              <a:latin typeface="+mj-lt"/>
            </a:rPr>
            <a:t>What Are You Famous For?</a:t>
          </a:r>
        </a:p>
      </dsp:txBody>
      <dsp:txXfrm rot="5400000">
        <a:off x="0" y="0"/>
        <a:ext cx="4560903" cy="2571750"/>
      </dsp:txXfrm>
    </dsp:sp>
    <dsp:sp modelId="{E3CE5521-BAFF-4787-87FD-200EB0F620A6}">
      <dsp:nvSpPr>
        <dsp:cNvPr id="0" name=""/>
        <dsp:cNvSpPr/>
      </dsp:nvSpPr>
      <dsp:spPr>
        <a:xfrm>
          <a:off x="4560903" y="0"/>
          <a:ext cx="4560903" cy="3429000"/>
        </a:xfrm>
        <a:prstGeom prst="round1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en-US" sz="4400" b="1" kern="1200" dirty="0">
              <a:latin typeface="+mj-lt"/>
            </a:rPr>
            <a:t>WGYLM?</a:t>
          </a:r>
        </a:p>
      </dsp:txBody>
      <dsp:txXfrm>
        <a:off x="4560903" y="0"/>
        <a:ext cx="4560903" cy="2571750"/>
      </dsp:txXfrm>
    </dsp:sp>
    <dsp:sp modelId="{B5DC2016-CD6C-4EC5-B6D2-F83FB0C9D22F}">
      <dsp:nvSpPr>
        <dsp:cNvPr id="0" name=""/>
        <dsp:cNvSpPr/>
      </dsp:nvSpPr>
      <dsp:spPr>
        <a:xfrm rot="10800000">
          <a:off x="11858" y="3406059"/>
          <a:ext cx="4560903" cy="3429000"/>
        </a:xfrm>
        <a:prstGeom prst="round1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1376" tIns="341376" rIns="341376" bIns="341376" numCol="1" spcCol="1270" anchor="ctr" anchorCtr="0">
          <a:noAutofit/>
        </a:bodyPr>
        <a:lstStyle/>
        <a:p>
          <a:pPr lvl="0" algn="ctr" defTabSz="2133600">
            <a:lnSpc>
              <a:spcPct val="90000"/>
            </a:lnSpc>
            <a:spcBef>
              <a:spcPct val="0"/>
            </a:spcBef>
            <a:spcAft>
              <a:spcPct val="35000"/>
            </a:spcAft>
          </a:pPr>
          <a:r>
            <a:rPr lang="en-US" sz="4800" b="1" kern="1200" dirty="0">
              <a:latin typeface="+mj-lt"/>
            </a:rPr>
            <a:t>I AM…</a:t>
          </a:r>
        </a:p>
      </dsp:txBody>
      <dsp:txXfrm rot="10800000">
        <a:off x="11858" y="4263309"/>
        <a:ext cx="4560903" cy="2571750"/>
      </dsp:txXfrm>
    </dsp:sp>
    <dsp:sp modelId="{80A75761-4E58-4ED4-B911-F39DE0788C45}">
      <dsp:nvSpPr>
        <dsp:cNvPr id="0" name=""/>
        <dsp:cNvSpPr/>
      </dsp:nvSpPr>
      <dsp:spPr>
        <a:xfrm rot="5400000">
          <a:off x="5126854" y="2863048"/>
          <a:ext cx="3429000" cy="4560903"/>
        </a:xfrm>
        <a:prstGeom prst="round1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lvl="0" algn="ctr" defTabSz="1422400">
            <a:lnSpc>
              <a:spcPct val="90000"/>
            </a:lnSpc>
            <a:spcBef>
              <a:spcPct val="0"/>
            </a:spcBef>
            <a:spcAft>
              <a:spcPct val="35000"/>
            </a:spcAft>
          </a:pPr>
          <a:r>
            <a:rPr lang="en-US" sz="3200" b="1" kern="1200" dirty="0">
              <a:latin typeface="+mj-lt"/>
            </a:rPr>
            <a:t>What Would You Sacrifice Today for a </a:t>
          </a:r>
          <a:r>
            <a:rPr lang="en-US" sz="3200" b="1" i="1" kern="1200" dirty="0">
              <a:latin typeface="+mj-lt"/>
            </a:rPr>
            <a:t>possible</a:t>
          </a:r>
          <a:r>
            <a:rPr lang="en-US" sz="3200" b="1" i="0" kern="1200" dirty="0">
              <a:latin typeface="+mj-lt"/>
            </a:rPr>
            <a:t> Tomorrow?</a:t>
          </a:r>
          <a:endParaRPr lang="en-US" sz="3200" b="1" kern="1200" dirty="0">
            <a:latin typeface="+mj-lt"/>
          </a:endParaRPr>
        </a:p>
      </dsp:txBody>
      <dsp:txXfrm rot="-5400000">
        <a:off x="4560903" y="4286249"/>
        <a:ext cx="4560903" cy="2571750"/>
      </dsp:txXfrm>
    </dsp:sp>
    <dsp:sp modelId="{624E470D-EB59-40CB-8164-50BAB31A00E0}">
      <dsp:nvSpPr>
        <dsp:cNvPr id="0" name=""/>
        <dsp:cNvSpPr/>
      </dsp:nvSpPr>
      <dsp:spPr>
        <a:xfrm>
          <a:off x="2949613" y="2362203"/>
          <a:ext cx="3222578" cy="2133592"/>
        </a:xfrm>
        <a:prstGeom prst="roundRect">
          <a:avLst/>
        </a:prstGeom>
        <a:solidFill>
          <a:schemeClr val="accent2">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b="1" kern="1200" dirty="0">
              <a:latin typeface="+mj-lt"/>
            </a:rPr>
            <a:t>What Brings You Joy?</a:t>
          </a:r>
        </a:p>
      </dsp:txBody>
      <dsp:txXfrm>
        <a:off x="3053766" y="2466356"/>
        <a:ext cx="3014272" cy="1925286"/>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B98962-BD8D-411A-8078-AF00CE7751FF}" type="datetimeFigureOut">
              <a:rPr lang="en-US" smtClean="0"/>
              <a:t>6/27/2018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A23361-71D1-4F1E-A535-044A305B5209}" type="slidenum">
              <a:rPr lang="en-US" smtClean="0"/>
              <a:t>‹#›</a:t>
            </a:fld>
            <a:endParaRPr lang="en-US"/>
          </a:p>
        </p:txBody>
      </p:sp>
    </p:spTree>
    <p:extLst>
      <p:ext uri="{BB962C8B-B14F-4D97-AF65-F5344CB8AC3E}">
        <p14:creationId xmlns:p14="http://schemas.microsoft.com/office/powerpoint/2010/main" val="1506133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600" dirty="0"/>
              <a:t>Psychosocial and spiritual care, Patient-centered care,</a:t>
            </a:r>
            <a:r>
              <a:rPr lang="en-US" sz="2600" baseline="0" dirty="0"/>
              <a:t> </a:t>
            </a:r>
            <a:r>
              <a:rPr lang="en-US" sz="2600" dirty="0"/>
              <a:t>Optimize function and symptom management; help with decision-making  </a:t>
            </a:r>
            <a:r>
              <a:rPr lang="en-US" dirty="0"/>
              <a:t/>
            </a:r>
            <a:br>
              <a:rPr lang="en-US" dirty="0"/>
            </a:br>
            <a:endParaRPr lang="en-US" dirty="0"/>
          </a:p>
          <a:p>
            <a:endParaRPr lang="en-US" dirty="0"/>
          </a:p>
        </p:txBody>
      </p:sp>
      <p:sp>
        <p:nvSpPr>
          <p:cNvPr id="4" name="Slide Number Placeholder 3"/>
          <p:cNvSpPr>
            <a:spLocks noGrp="1"/>
          </p:cNvSpPr>
          <p:nvPr>
            <p:ph type="sldNum" sz="quarter" idx="10"/>
          </p:nvPr>
        </p:nvSpPr>
        <p:spPr/>
        <p:txBody>
          <a:bodyPr/>
          <a:lstStyle/>
          <a:p>
            <a:fld id="{11DAED09-B906-4664-AFE1-E13A8D1AD460}" type="slidenum">
              <a:rPr lang="en-US" smtClean="0"/>
              <a:pPr/>
              <a:t>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NEJM article in 9/010 was seen as game-changer,</a:t>
            </a:r>
            <a:r>
              <a:rPr lang="en-US" baseline="0" dirty="0"/>
              <a:t> since it (unexpectedly) showed pts with stage 4 NSCLC did better when offered both standard therapy </a:t>
            </a:r>
            <a:r>
              <a:rPr lang="en-US" i="1" baseline="0" dirty="0"/>
              <a:t>and </a:t>
            </a:r>
            <a:r>
              <a:rPr lang="en-US" i="0" baseline="0" dirty="0"/>
              <a:t> palliative care.  On average, PC group lived almost 12 weeks longer, reported better QOL and had less aggressive care at EOL.</a:t>
            </a:r>
            <a:endParaRPr lang="en-US" dirty="0"/>
          </a:p>
        </p:txBody>
      </p:sp>
      <p:sp>
        <p:nvSpPr>
          <p:cNvPr id="4" name="Slide Number Placeholder 3"/>
          <p:cNvSpPr>
            <a:spLocks noGrp="1"/>
          </p:cNvSpPr>
          <p:nvPr>
            <p:ph type="sldNum" sz="quarter" idx="10"/>
          </p:nvPr>
        </p:nvSpPr>
        <p:spPr/>
        <p:txBody>
          <a:bodyPr/>
          <a:lstStyle/>
          <a:p>
            <a:fld id="{11DAED09-B906-4664-AFE1-E13A8D1AD460}" type="slidenum">
              <a:rPr lang="en-US" smtClean="0"/>
              <a:pPr/>
              <a:t>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defRPr/>
            </a:pPr>
            <a:fld id="{2BF875DB-71DA-4655-954F-62F23B061BB9}" type="slidenum">
              <a:rPr lang="en-US" altLang="en-US" smtClean="0">
                <a:latin typeface="Arial" charset="0"/>
              </a:rPr>
              <a:pPr eaLnBrk="1" hangingPunct="1">
                <a:spcBef>
                  <a:spcPct val="0"/>
                </a:spcBef>
                <a:defRPr/>
              </a:pPr>
              <a:t>31</a:t>
            </a:fld>
            <a:endParaRPr lang="en-US" altLang="en-US">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864078"/>
            <a:ext cx="6172200" cy="1894362"/>
          </a:xfrm>
        </p:spPr>
        <p:txBody>
          <a:bodyPr/>
          <a:lstStyle>
            <a:lvl1pPr>
              <a:defRPr b="1"/>
            </a:lvl1pPr>
          </a:lstStyle>
          <a:p>
            <a:r>
              <a:rPr kumimoji="0" lang="en-US" dirty="0"/>
              <a:t>Click to edit Master title style</a:t>
            </a:r>
          </a:p>
        </p:txBody>
      </p:sp>
      <p:sp>
        <p:nvSpPr>
          <p:cNvPr id="9" name="Subtitle 8"/>
          <p:cNvSpPr>
            <a:spLocks noGrp="1"/>
          </p:cNvSpPr>
          <p:nvPr>
            <p:ph type="subTitle" idx="1"/>
          </p:nvPr>
        </p:nvSpPr>
        <p:spPr>
          <a:xfrm>
            <a:off x="2286000" y="2743200"/>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74E9E3CD-1DDE-4F50-BBD2-207EA1CB9BBE}" type="datetime1">
              <a:rPr lang="en-US" smtClean="0"/>
              <a:t>6/27/2018</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rgbClr val="002060">
              <a:alpha val="54000"/>
            </a:srgb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rgbClr val="0070C0">
              <a:alpha val="36000"/>
            </a:srgb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rgbClr val="002060">
              <a:alpha val="70000"/>
            </a:srgb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rgbClr val="002060">
              <a:alpha val="71000"/>
            </a:srgb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rgbClr val="002060">
                <a:alpha val="73000"/>
              </a:srgb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rgbClr val="0070C0">
                <a:alpha val="83000"/>
              </a:srgb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rgbClr val="002060"/>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rgbClr val="002060">
                <a:alpha val="82000"/>
              </a:srgb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rgbClr val="002060"/>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rgbClr val="002060"/>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rgbClr val="0070C0">
              <a:alpha val="51000"/>
            </a:srgb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rgbClr val="002060"/>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userDrawn="1"/>
        </p:nvSpPr>
        <p:spPr bwMode="auto">
          <a:xfrm>
            <a:off x="1309632" y="4866752"/>
            <a:ext cx="641424" cy="641424"/>
          </a:xfrm>
          <a:prstGeom prst="ellipse">
            <a:avLst/>
          </a:prstGeom>
          <a:solidFill>
            <a:srgbClr val="0070C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solidFill>
            <a:srgbClr val="00206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solidFill>
            <a:srgbClr val="002060"/>
          </a:solidFill>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solidFill>
            <a:srgbClr val="002060"/>
          </a:solidFill>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86200" y="4449883"/>
            <a:ext cx="5089424" cy="2116585"/>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631F1CD-58DD-4729-9FA2-75058780595D}" type="datetime1">
              <a:rPr lang="en-US" smtClean="0"/>
              <a:t>6/27/2018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BD92-953A-4CD8-A15B-24F34A239D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60C180F-142D-4764-80AE-FCD42524F442}" type="datetime1">
              <a:rPr lang="en-US" smtClean="0"/>
              <a:t>6/27/2018</a:t>
            </a:fld>
            <a:endParaRPr lang="en-US"/>
          </a:p>
        </p:txBody>
      </p:sp>
      <p:sp>
        <p:nvSpPr>
          <p:cNvPr id="9" name="Slide Number Placeholder 8"/>
          <p:cNvSpPr>
            <a:spLocks noGrp="1"/>
          </p:cNvSpPr>
          <p:nvPr>
            <p:ph type="sldNum" sz="quarter" idx="15"/>
          </p:nvPr>
        </p:nvSpPr>
        <p:spPr>
          <a:xfrm>
            <a:off x="8129016" y="6108192"/>
            <a:ext cx="609600" cy="521208"/>
          </a:xfrm>
        </p:spPr>
        <p:txBody>
          <a:bodyPr rtlCol="0"/>
          <a:lstStyle/>
          <a:p>
            <a:fld id="{56C0BD92-953A-4CD8-A15B-24F34A239D38}" type="slidenum">
              <a:rPr lang="en-US" smtClean="0"/>
              <a:t>‹#›</a:t>
            </a:fld>
            <a:endParaRPr lang="en-US" dirty="0"/>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73B06363-A6FF-4F7A-A445-CBA4C0CEA238}" type="datetime1">
              <a:rPr lang="en-US" smtClean="0"/>
              <a:t>6/27/2018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29016" y="6108192"/>
            <a:ext cx="609600" cy="521208"/>
          </a:xfrm>
        </p:spPr>
        <p:txBody>
          <a:bodyPr/>
          <a:lstStyle/>
          <a:p>
            <a:fld id="{56C0BD92-953A-4CD8-A15B-24F34A239D38}"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2AC93CA4-2041-431C-AA81-D685F7AE23C0}" type="datetime1">
              <a:rPr lang="en-US" smtClean="0"/>
              <a:t>6/27/2018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C0BD92-953A-4CD8-A15B-24F34A239D38}"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rgbClr val="0070C0"/>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rgbClr val="0070C0"/>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AD4A52C9-1C17-4F74-9E0F-32C79013AD8D}" type="datetime1">
              <a:rPr lang="en-US" smtClean="0"/>
              <a:t>6/27/2018</a:t>
            </a:fld>
            <a:endParaRPr lang="en-US"/>
          </a:p>
        </p:txBody>
      </p:sp>
      <p:sp>
        <p:nvSpPr>
          <p:cNvPr id="7" name="Slide Number Placeholder 6"/>
          <p:cNvSpPr>
            <a:spLocks noGrp="1"/>
          </p:cNvSpPr>
          <p:nvPr>
            <p:ph type="sldNum" sz="quarter" idx="11"/>
          </p:nvPr>
        </p:nvSpPr>
        <p:spPr/>
        <p:txBody>
          <a:bodyPr rtlCol="0"/>
          <a:lstStyle/>
          <a:p>
            <a:fld id="{56C0BD92-953A-4CD8-A15B-24F34A239D38}"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EC49CF-F75A-46C2-A02F-60DADEC8DFE3}" type="datetime1">
              <a:rPr lang="en-US" smtClean="0"/>
              <a:t>6/27/2018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C0BD92-953A-4CD8-A15B-24F34A239D3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rgbClr val="0070C0">
                <a:alpha val="93000"/>
              </a:srgb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rgbClr val="002060"/>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rgbClr val="002060"/>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rgbClr val="002060">
              <a:alpha val="87000"/>
            </a:srgb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rgbClr val="0070C0"/>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6096000"/>
            <a:ext cx="548640" cy="548640"/>
          </a:xfrm>
          <a:prstGeom prst="ellipse">
            <a:avLst/>
          </a:prstGeom>
          <a:solidFill>
            <a:srgbClr val="002060"/>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393E1839-72A6-4817-90A6-01BABC53E13F}" type="datetime1">
              <a:rPr lang="en-US" smtClean="0"/>
              <a:t>6/27/2018</a:t>
            </a:fld>
            <a:endParaRPr lang="en-US"/>
          </a:p>
        </p:txBody>
      </p:sp>
      <p:sp>
        <p:nvSpPr>
          <p:cNvPr id="22" name="Slide Number Placeholder 21"/>
          <p:cNvSpPr>
            <a:spLocks noGrp="1"/>
          </p:cNvSpPr>
          <p:nvPr>
            <p:ph type="sldNum" sz="quarter" idx="15"/>
          </p:nvPr>
        </p:nvSpPr>
        <p:spPr>
          <a:xfrm>
            <a:off x="8129016" y="6108192"/>
            <a:ext cx="609600" cy="521208"/>
          </a:xfrm>
        </p:spPr>
        <p:txBody>
          <a:bodyPr rtlCol="0"/>
          <a:lstStyle/>
          <a:p>
            <a:fld id="{56C0BD92-953A-4CD8-A15B-24F34A239D38}" type="slidenum">
              <a:rPr lang="en-US" smtClean="0"/>
              <a:t>‹#›</a:t>
            </a:fld>
            <a:endParaRPr lang="en-US" dirty="0"/>
          </a:p>
        </p:txBody>
      </p:sp>
      <p:sp>
        <p:nvSpPr>
          <p:cNvPr id="23" name="Footer Placeholder 22"/>
          <p:cNvSpPr>
            <a:spLocks noGrp="1"/>
          </p:cNvSpPr>
          <p:nvPr>
            <p:ph type="ftr" sz="quarter" idx="16"/>
          </p:nvPr>
        </p:nvSpPr>
        <p:spPr/>
        <p:txBody>
          <a:bodyPr rtlCol="0"/>
          <a:lstStyle/>
          <a:p>
            <a:endParaRPr lang="en-US"/>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5837906"/>
            <a:ext cx="2047393" cy="85146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rgbClr val="0070C0"/>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6080760"/>
            <a:ext cx="548640" cy="548640"/>
          </a:xfrm>
          <a:prstGeom prst="ellipse">
            <a:avLst/>
          </a:prstGeom>
          <a:solidFill>
            <a:srgbClr val="002060"/>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accent6">
              <a:lumMod val="20000"/>
              <a:lumOff val="80000"/>
            </a:schemeClr>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rgbClr val="002060"/>
          </a:solidFill>
          <a:ln w="38100" cap="rnd" cmpd="sng" algn="ctr">
            <a:solidFill>
              <a:srgbClr val="00206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rgbClr val="0070C0"/>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rgbClr val="002060"/>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rgbClr val="002060"/>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B84B6E1-8CC5-46E1-AA30-8A2382E44138}" type="datetime1">
              <a:rPr lang="en-US" smtClean="0"/>
              <a:t>6/27/2018</a:t>
            </a:fld>
            <a:endParaRPr lang="en-US"/>
          </a:p>
        </p:txBody>
      </p:sp>
      <p:sp>
        <p:nvSpPr>
          <p:cNvPr id="18" name="Slide Number Placeholder 17"/>
          <p:cNvSpPr>
            <a:spLocks noGrp="1"/>
          </p:cNvSpPr>
          <p:nvPr>
            <p:ph type="sldNum" sz="quarter" idx="11"/>
          </p:nvPr>
        </p:nvSpPr>
        <p:spPr/>
        <p:txBody>
          <a:bodyPr rtlCol="0"/>
          <a:lstStyle/>
          <a:p>
            <a:fld id="{56C0BD92-953A-4CD8-A15B-24F34A239D38}"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04800" y="5837906"/>
            <a:ext cx="2047393" cy="851468"/>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6E77A33-E224-4E6C-A6D4-D9A2E09C0F97}" type="datetime1">
              <a:rPr lang="en-US" smtClean="0"/>
              <a:t>6/27/2018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C0BD92-953A-4CD8-A15B-24F34A239D3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gi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ln>
            <a:solidFill>
              <a:srgbClr val="0070C0"/>
            </a:solidFill>
            <a:headEnd type="none" w="med" len="med"/>
            <a:tailEnd type="none" w="med" len="med"/>
          </a:ln>
        </p:spPr>
        <p:style>
          <a:lnRef idx="3">
            <a:schemeClr val="accent2"/>
          </a:lnRef>
          <a:fillRef idx="0">
            <a:schemeClr val="accent2"/>
          </a:fillRef>
          <a:effectRef idx="2">
            <a:schemeClr val="accent2"/>
          </a:effectRef>
          <a:fontRef idx="minor">
            <a:schemeClr val="tx1"/>
          </a:fontRef>
        </p:style>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1F797DD-A2F4-477E-BDDB-8C22AB3AA902}" type="datetime1">
              <a:rPr lang="en-US" smtClean="0"/>
              <a:t>6/27/2018</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2">
                <a:lumMod val="5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rgbClr val="002060">
              <a:alpha val="87000"/>
            </a:srgb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ln>
            <a:solidFill>
              <a:schemeClr val="bg1"/>
            </a:solidFill>
            <a:headEnd type="none" w="med" len="med"/>
            <a:tailEnd type="none" w="med" len="med"/>
          </a:ln>
        </p:spPr>
        <p:style>
          <a:lnRef idx="1">
            <a:schemeClr val="accent5"/>
          </a:lnRef>
          <a:fillRef idx="0">
            <a:schemeClr val="accent5"/>
          </a:fillRef>
          <a:effectRef idx="0">
            <a:schemeClr val="accent5"/>
          </a:effectRef>
          <a:fontRef idx="minor">
            <a:schemeClr val="tx1"/>
          </a:fontRef>
        </p:style>
        <p:txBody>
          <a:bodyPr vert="horz" wrap="square" lIns="91440" tIns="45720" rIns="91440" bIns="45720" anchor="t" compatLnSpc="1"/>
          <a:lstStyle/>
          <a:p>
            <a:endParaRPr kumimoji="0" lang="en-US"/>
          </a:p>
        </p:txBody>
      </p:sp>
      <p:sp>
        <p:nvSpPr>
          <p:cNvPr id="12" name="Oval 11"/>
          <p:cNvSpPr/>
          <p:nvPr/>
        </p:nvSpPr>
        <p:spPr>
          <a:xfrm>
            <a:off x="8156448" y="6096000"/>
            <a:ext cx="548640" cy="548640"/>
          </a:xfrm>
          <a:prstGeom prst="ellipse">
            <a:avLst/>
          </a:prstGeom>
          <a:solidFill>
            <a:srgbClr val="002060"/>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6108192"/>
            <a:ext cx="609600" cy="521208"/>
          </a:xfrm>
          <a:prstGeom prst="rect">
            <a:avLst/>
          </a:prstGeom>
        </p:spPr>
        <p:txBody>
          <a:bodyPr vert="horz" anchor="ctr"/>
          <a:lstStyle>
            <a:lvl1pPr algn="ctr" eaLnBrk="1" latinLnBrk="0" hangingPunct="1">
              <a:defRPr kumimoji="0" sz="1400" b="1">
                <a:solidFill>
                  <a:srgbClr val="FFFFFF"/>
                </a:solidFill>
              </a:defRPr>
            </a:lvl1pPr>
          </a:lstStyle>
          <a:p>
            <a:fld id="{56C0BD92-953A-4CD8-A15B-24F34A239D38}" type="slidenum">
              <a:rPr lang="en-US" smtClean="0"/>
              <a:t>‹#›</a:t>
            </a:fld>
            <a:endParaRPr lang="en-US"/>
          </a:p>
        </p:txBody>
      </p:sp>
      <p:pic>
        <p:nvPicPr>
          <p:cNvPr id="15" name="Picture 14"/>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304800" y="5837906"/>
            <a:ext cx="2047393" cy="851468"/>
          </a:xfrm>
          <a:prstGeom prst="rect">
            <a:avLst/>
          </a:prstGeom>
        </p:spPr>
      </p:pic>
    </p:spTree>
  </p:cSld>
  <p:clrMap bg1="lt1" tx1="dk1" bg2="lt2" tx2="dk2" accent1="accent1" accent2="accent2" accent3="accent3" accent4="accent4" accent5="accent5" accent6="accent6" hlink="hlink" folHlink="folHlink"/>
  <p:sldLayoutIdLst>
    <p:sldLayoutId id="2147483697" r:id="rId1"/>
    <p:sldLayoutId id="2147483698"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rgbClr val="0070C0"/>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rgbClr val="0070C0"/>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rgbClr val="0070C0"/>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rgbClr val="0070C0"/>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rgbClr val="0070C0"/>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2.xml.rels><?xml version="1.0" encoding="UTF-8" standalone="yes"?>
<Relationships xmlns="http://schemas.openxmlformats.org/package/2006/relationships"><Relationship Id="rId2" Type="http://schemas.openxmlformats.org/officeDocument/2006/relationships/hyperlink" Target="http://www.qualityforum.org/publications/report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33600" y="228600"/>
            <a:ext cx="6172200" cy="1894362"/>
          </a:xfrm>
        </p:spPr>
        <p:txBody>
          <a:bodyPr/>
          <a:lstStyle/>
          <a:p>
            <a:r>
              <a:rPr lang="en-US" dirty="0"/>
              <a:t>Palliative Care &amp; Hospice Conference</a:t>
            </a:r>
          </a:p>
        </p:txBody>
      </p:sp>
      <p:sp>
        <p:nvSpPr>
          <p:cNvPr id="3" name="Subtitle 2"/>
          <p:cNvSpPr>
            <a:spLocks noGrp="1"/>
          </p:cNvSpPr>
          <p:nvPr>
            <p:ph type="subTitle" idx="1"/>
          </p:nvPr>
        </p:nvSpPr>
        <p:spPr>
          <a:xfrm>
            <a:off x="2209800" y="2057400"/>
            <a:ext cx="5943600" cy="2743200"/>
          </a:xfrm>
        </p:spPr>
        <p:txBody>
          <a:bodyPr>
            <a:normAutofit fontScale="85000" lnSpcReduction="20000"/>
          </a:bodyPr>
          <a:lstStyle/>
          <a:p>
            <a:r>
              <a:rPr lang="en-US" sz="2100" i="1" dirty="0"/>
              <a:t>June 26, 2018</a:t>
            </a:r>
          </a:p>
          <a:p>
            <a:endParaRPr lang="en-US" dirty="0"/>
          </a:p>
          <a:p>
            <a:r>
              <a:rPr lang="en-US" dirty="0"/>
              <a:t>Colleen C. Brown, MD</a:t>
            </a:r>
          </a:p>
          <a:p>
            <a:r>
              <a:rPr lang="en-US" dirty="0"/>
              <a:t>Adult and Pediatric Supportive Care Program</a:t>
            </a:r>
          </a:p>
          <a:p>
            <a:r>
              <a:rPr lang="en-US" dirty="0"/>
              <a:t>St. Vincent Hospital</a:t>
            </a:r>
          </a:p>
          <a:p>
            <a:endParaRPr lang="en-US" dirty="0"/>
          </a:p>
          <a:p>
            <a:r>
              <a:rPr lang="en-US" dirty="0"/>
              <a:t>Dr. David Mandelbaum, MD</a:t>
            </a:r>
          </a:p>
          <a:p>
            <a:r>
              <a:rPr lang="en-US" dirty="0"/>
              <a:t>Medical Director, Palliative Care Services</a:t>
            </a:r>
          </a:p>
          <a:p>
            <a:r>
              <a:rPr lang="en-US" dirty="0"/>
              <a:t>Co-Director, Franciscan VNS Hospice</a:t>
            </a:r>
          </a:p>
          <a:p>
            <a:r>
              <a:rPr lang="en-US" dirty="0"/>
              <a:t>Franciscan Health</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433386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838200"/>
          </a:xfrm>
        </p:spPr>
        <p:txBody>
          <a:bodyPr>
            <a:normAutofit/>
          </a:bodyPr>
          <a:lstStyle/>
          <a:p>
            <a:r>
              <a:rPr lang="en-US" sz="3600" dirty="0"/>
              <a:t>ERD 57</a:t>
            </a:r>
          </a:p>
        </p:txBody>
      </p:sp>
      <p:sp>
        <p:nvSpPr>
          <p:cNvPr id="3" name="Content Placeholder 2"/>
          <p:cNvSpPr>
            <a:spLocks noGrp="1"/>
          </p:cNvSpPr>
          <p:nvPr>
            <p:ph idx="1"/>
          </p:nvPr>
        </p:nvSpPr>
        <p:spPr>
          <a:xfrm>
            <a:off x="457200" y="1981200"/>
            <a:ext cx="8229600" cy="4593336"/>
          </a:xfrm>
        </p:spPr>
        <p:txBody>
          <a:bodyPr/>
          <a:lstStyle/>
          <a:p>
            <a:r>
              <a:rPr lang="en-US" sz="3200" dirty="0">
                <a:latin typeface="+mj-lt"/>
              </a:rPr>
              <a:t>A person may forgo extraordinary or disproportionate means of preserving life.</a:t>
            </a:r>
          </a:p>
          <a:p>
            <a:pPr lvl="1"/>
            <a:r>
              <a:rPr lang="en-US" sz="2400" b="1" dirty="0">
                <a:latin typeface="+mj-lt"/>
              </a:rPr>
              <a:t>Disproportionate means are those that in the patient’s judgment do not offer a reasonable hope of benefit or entail an excessive burden, or impose excessive expense on the family or the community.</a:t>
            </a:r>
          </a:p>
          <a:p>
            <a:endParaRPr lang="en-US" dirty="0"/>
          </a:p>
        </p:txBody>
      </p:sp>
    </p:spTree>
    <p:extLst>
      <p:ext uri="{BB962C8B-B14F-4D97-AF65-F5344CB8AC3E}">
        <p14:creationId xmlns:p14="http://schemas.microsoft.com/office/powerpoint/2010/main" val="1341948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14400"/>
          </a:xfrm>
        </p:spPr>
        <p:txBody>
          <a:bodyPr>
            <a:normAutofit/>
          </a:bodyPr>
          <a:lstStyle/>
          <a:p>
            <a:r>
              <a:rPr lang="en-US" sz="3600" dirty="0"/>
              <a:t>ERD 59</a:t>
            </a:r>
          </a:p>
        </p:txBody>
      </p:sp>
      <p:sp>
        <p:nvSpPr>
          <p:cNvPr id="3" name="Content Placeholder 2"/>
          <p:cNvSpPr>
            <a:spLocks noGrp="1"/>
          </p:cNvSpPr>
          <p:nvPr>
            <p:ph idx="1"/>
          </p:nvPr>
        </p:nvSpPr>
        <p:spPr>
          <a:xfrm>
            <a:off x="457200" y="1828800"/>
            <a:ext cx="8229600" cy="4745736"/>
          </a:xfrm>
        </p:spPr>
        <p:txBody>
          <a:bodyPr>
            <a:normAutofit/>
          </a:bodyPr>
          <a:lstStyle/>
          <a:p>
            <a:r>
              <a:rPr lang="en-US" sz="3200" dirty="0">
                <a:latin typeface="+mj-lt"/>
              </a:rPr>
              <a:t>The free and informed judgment made by a competent adult patient concerning the use or withdrawal of life-sustaining procedures should always be respected and normally complied with, unless it is contrary to Catholic moral teaching</a:t>
            </a:r>
          </a:p>
        </p:txBody>
      </p:sp>
    </p:spTree>
    <p:extLst>
      <p:ext uri="{BB962C8B-B14F-4D97-AF65-F5344CB8AC3E}">
        <p14:creationId xmlns:p14="http://schemas.microsoft.com/office/powerpoint/2010/main" val="3693250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a:bodyPr>
          <a:lstStyle/>
          <a:p>
            <a:r>
              <a:rPr lang="en-US" sz="3600" dirty="0"/>
              <a:t>ERD 61</a:t>
            </a:r>
          </a:p>
        </p:txBody>
      </p:sp>
      <p:sp>
        <p:nvSpPr>
          <p:cNvPr id="3" name="Content Placeholder 2"/>
          <p:cNvSpPr>
            <a:spLocks noGrp="1"/>
          </p:cNvSpPr>
          <p:nvPr>
            <p:ph idx="1"/>
          </p:nvPr>
        </p:nvSpPr>
        <p:spPr>
          <a:xfrm>
            <a:off x="304800" y="1447800"/>
            <a:ext cx="8382000" cy="4669536"/>
          </a:xfrm>
        </p:spPr>
        <p:txBody>
          <a:bodyPr/>
          <a:lstStyle/>
          <a:p>
            <a:r>
              <a:rPr lang="en-US" sz="3200" dirty="0">
                <a:latin typeface="+mj-lt"/>
              </a:rPr>
              <a:t>Patients should be kept as free of pain as possible so that they may die comfortably and with dignity, and in the place where they wish to die. </a:t>
            </a:r>
          </a:p>
          <a:p>
            <a:pPr lvl="1"/>
            <a:r>
              <a:rPr lang="en-US" sz="2400" b="1" dirty="0">
                <a:latin typeface="+mj-lt"/>
              </a:rPr>
              <a:t>Medicines capable of alleviating or suppressing pain may be given to a dying person, even if this therapy may indirectly shorten the person’s life so long as the intent is not to hasten death. </a:t>
            </a:r>
          </a:p>
          <a:p>
            <a:endParaRPr lang="en-US" dirty="0"/>
          </a:p>
        </p:txBody>
      </p:sp>
    </p:spTree>
    <p:extLst>
      <p:ext uri="{BB962C8B-B14F-4D97-AF65-F5344CB8AC3E}">
        <p14:creationId xmlns:p14="http://schemas.microsoft.com/office/powerpoint/2010/main" val="4479891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rrowheads="1"/>
          </p:cNvSpPr>
          <p:nvPr>
            <p:ph type="title"/>
          </p:nvPr>
        </p:nvSpPr>
        <p:spPr>
          <a:xfrm>
            <a:off x="152400" y="381000"/>
            <a:ext cx="8153400" cy="1066800"/>
          </a:xfrm>
        </p:spPr>
        <p:txBody>
          <a:bodyPr>
            <a:normAutofit fontScale="90000"/>
          </a:bodyPr>
          <a:lstStyle/>
          <a:p>
            <a:pPr eaLnBrk="1" hangingPunct="1">
              <a:defRPr/>
            </a:pPr>
            <a:r>
              <a:rPr lang="en-US" sz="3600" dirty="0"/>
              <a:t>Barriers to Hospice &amp; Palliative Care:</a:t>
            </a:r>
          </a:p>
        </p:txBody>
      </p:sp>
      <p:sp>
        <p:nvSpPr>
          <p:cNvPr id="55299" name="Rectangle 3"/>
          <p:cNvSpPr>
            <a:spLocks noGrp="1" noChangeArrowheads="1"/>
          </p:cNvSpPr>
          <p:nvPr>
            <p:ph idx="1"/>
          </p:nvPr>
        </p:nvSpPr>
        <p:spPr>
          <a:xfrm>
            <a:off x="304800" y="1600200"/>
            <a:ext cx="8305800" cy="4572000"/>
          </a:xfrm>
        </p:spPr>
        <p:txBody>
          <a:bodyPr>
            <a:normAutofit fontScale="92500" lnSpcReduction="20000"/>
          </a:bodyPr>
          <a:lstStyle/>
          <a:p>
            <a:pPr eaLnBrk="1" hangingPunct="1">
              <a:lnSpc>
                <a:spcPct val="80000"/>
              </a:lnSpc>
              <a:defRPr/>
            </a:pPr>
            <a:r>
              <a:rPr lang="en-US" sz="2800" dirty="0">
                <a:latin typeface="+mj-lt"/>
              </a:rPr>
              <a:t>Mistaken belief that there is “nothing more” to offer a dying patient</a:t>
            </a:r>
          </a:p>
          <a:p>
            <a:pPr eaLnBrk="1" hangingPunct="1">
              <a:lnSpc>
                <a:spcPct val="80000"/>
              </a:lnSpc>
              <a:defRPr/>
            </a:pPr>
            <a:endParaRPr lang="en-US" sz="2800" dirty="0">
              <a:latin typeface="+mj-lt"/>
            </a:endParaRPr>
          </a:p>
          <a:p>
            <a:pPr eaLnBrk="1" hangingPunct="1">
              <a:lnSpc>
                <a:spcPct val="80000"/>
              </a:lnSpc>
              <a:defRPr/>
            </a:pPr>
            <a:r>
              <a:rPr lang="en-US" sz="2800" dirty="0">
                <a:latin typeface="+mj-lt"/>
              </a:rPr>
              <a:t>Widespread perception that a patient’s death is due to physician failure</a:t>
            </a:r>
          </a:p>
          <a:p>
            <a:pPr eaLnBrk="1" hangingPunct="1">
              <a:lnSpc>
                <a:spcPct val="80000"/>
              </a:lnSpc>
              <a:defRPr/>
            </a:pPr>
            <a:endParaRPr lang="en-US" sz="2800" dirty="0">
              <a:latin typeface="+mj-lt"/>
            </a:endParaRPr>
          </a:p>
          <a:p>
            <a:pPr>
              <a:lnSpc>
                <a:spcPct val="80000"/>
              </a:lnSpc>
              <a:defRPr/>
            </a:pPr>
            <a:r>
              <a:rPr lang="en-US" sz="2800" dirty="0">
                <a:latin typeface="+mj-lt"/>
              </a:rPr>
              <a:t>Clinicians  worry that palliative care and hospice is tantamount to “giving up”.  </a:t>
            </a:r>
          </a:p>
          <a:p>
            <a:pPr lvl="1">
              <a:lnSpc>
                <a:spcPct val="80000"/>
              </a:lnSpc>
              <a:defRPr/>
            </a:pPr>
            <a:r>
              <a:rPr lang="en-US" sz="2600" b="1" dirty="0">
                <a:latin typeface="+mj-lt"/>
              </a:rPr>
              <a:t>Many believe that patients do not want to talk about death and dying.</a:t>
            </a:r>
          </a:p>
          <a:p>
            <a:pPr>
              <a:lnSpc>
                <a:spcPct val="80000"/>
              </a:lnSpc>
              <a:defRPr/>
            </a:pPr>
            <a:endParaRPr lang="en-US" sz="2800" dirty="0">
              <a:latin typeface="+mj-lt"/>
            </a:endParaRPr>
          </a:p>
          <a:p>
            <a:pPr>
              <a:lnSpc>
                <a:spcPct val="80000"/>
              </a:lnSpc>
              <a:defRPr/>
            </a:pPr>
            <a:r>
              <a:rPr lang="en-US" sz="2800" dirty="0">
                <a:latin typeface="+mj-lt"/>
              </a:rPr>
              <a:t>Pts/families reluctant to seek or accept palliative care as they equate it with “giving up”</a:t>
            </a:r>
          </a:p>
          <a:p>
            <a:pPr lvl="1">
              <a:lnSpc>
                <a:spcPct val="80000"/>
              </a:lnSpc>
              <a:defRPr/>
            </a:pPr>
            <a:r>
              <a:rPr lang="en-US" sz="2600" b="1" dirty="0">
                <a:latin typeface="+mj-lt"/>
              </a:rPr>
              <a:t>Often lack understanding of benefits of palliative care and hospice.</a:t>
            </a:r>
          </a:p>
          <a:p>
            <a:pPr eaLnBrk="1" hangingPunct="1">
              <a:lnSpc>
                <a:spcPct val="80000"/>
              </a:lnSpc>
              <a:defRPr/>
            </a:pPr>
            <a:endParaRPr lang="en-US" sz="2800" dirty="0"/>
          </a:p>
        </p:txBody>
      </p:sp>
    </p:spTree>
    <p:extLst>
      <p:ext uri="{BB962C8B-B14F-4D97-AF65-F5344CB8AC3E}">
        <p14:creationId xmlns:p14="http://schemas.microsoft.com/office/powerpoint/2010/main" val="3772244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296275" cy="4419600"/>
          </a:xfrm>
        </p:spPr>
        <p:txBody>
          <a:bodyPr>
            <a:normAutofit/>
          </a:bodyPr>
          <a:lstStyle/>
          <a:p>
            <a:pPr marL="0" indent="0">
              <a:buNone/>
            </a:pPr>
            <a:r>
              <a:rPr lang="en-US" sz="6000" dirty="0">
                <a:latin typeface="+mj-lt"/>
              </a:rPr>
              <a:t>To Cure Sometimes…</a:t>
            </a:r>
          </a:p>
          <a:p>
            <a:pPr marL="731520" lvl="2" indent="0">
              <a:buNone/>
            </a:pPr>
            <a:r>
              <a:rPr lang="en-US" sz="6000" dirty="0">
                <a:latin typeface="+mj-lt"/>
              </a:rPr>
              <a:t>To Relieve Often…</a:t>
            </a:r>
          </a:p>
          <a:p>
            <a:pPr marL="1005840" lvl="3" indent="0">
              <a:buNone/>
            </a:pPr>
            <a:r>
              <a:rPr lang="en-US" sz="6000" dirty="0">
                <a:latin typeface="+mj-lt"/>
              </a:rPr>
              <a:t>To Comfort Always.</a:t>
            </a:r>
          </a:p>
        </p:txBody>
      </p:sp>
    </p:spTree>
    <p:extLst>
      <p:ext uri="{BB962C8B-B14F-4D97-AF65-F5344CB8AC3E}">
        <p14:creationId xmlns:p14="http://schemas.microsoft.com/office/powerpoint/2010/main" val="36891355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2"/>
          <p:cNvSpPr>
            <a:spLocks noGrp="1"/>
          </p:cNvSpPr>
          <p:nvPr>
            <p:ph type="title"/>
          </p:nvPr>
        </p:nvSpPr>
        <p:spPr>
          <a:xfrm>
            <a:off x="228600" y="76200"/>
            <a:ext cx="8229600" cy="1143000"/>
          </a:xfrm>
        </p:spPr>
        <p:txBody>
          <a:bodyPr>
            <a:normAutofit fontScale="90000"/>
          </a:bodyPr>
          <a:lstStyle/>
          <a:p>
            <a:pPr eaLnBrk="1" hangingPunct="1"/>
            <a:r>
              <a:rPr lang="en-US" altLang="en-US" sz="4000"/>
              <a:t>Hospice – Origin and Definition</a:t>
            </a:r>
          </a:p>
        </p:txBody>
      </p:sp>
      <p:sp>
        <p:nvSpPr>
          <p:cNvPr id="5123" name="Content Placeholder 1"/>
          <p:cNvSpPr>
            <a:spLocks noGrp="1"/>
          </p:cNvSpPr>
          <p:nvPr>
            <p:ph idx="1"/>
          </p:nvPr>
        </p:nvSpPr>
        <p:spPr>
          <a:xfrm>
            <a:off x="381000" y="1371600"/>
            <a:ext cx="8077200" cy="4267200"/>
          </a:xfrm>
        </p:spPr>
        <p:txBody>
          <a:bodyPr>
            <a:normAutofit fontScale="92500" lnSpcReduction="20000"/>
          </a:bodyPr>
          <a:lstStyle/>
          <a:p>
            <a:pPr eaLnBrk="1" hangingPunct="1"/>
            <a:r>
              <a:rPr lang="en-US" altLang="en-US" sz="2400" dirty="0"/>
              <a:t>Term hospice, from same linguistic root as “hospitality”, can be traced back to medieval times when it referred to a place of shelter and rest for weary or ill travelers on a long journey.</a:t>
            </a:r>
          </a:p>
          <a:p>
            <a:pPr eaLnBrk="1" hangingPunct="1"/>
            <a:endParaRPr lang="en-US" altLang="en-US" sz="2400" dirty="0"/>
          </a:p>
          <a:p>
            <a:pPr eaLnBrk="1" hangingPunct="1"/>
            <a:r>
              <a:rPr lang="en-US" altLang="en-US" sz="2400" dirty="0"/>
              <a:t>Defined as:  Team oriented approach to medical care, symptom management, and emotional and spiritual support tailored to the needs of a patient with a </a:t>
            </a:r>
            <a:r>
              <a:rPr lang="en-US" altLang="en-US" sz="2400" b="1" u="sng" dirty="0"/>
              <a:t>terminal illness or injury</a:t>
            </a:r>
            <a:r>
              <a:rPr lang="en-US" altLang="en-US" sz="2400" dirty="0"/>
              <a:t>.</a:t>
            </a:r>
          </a:p>
          <a:p>
            <a:pPr eaLnBrk="1" hangingPunct="1"/>
            <a:endParaRPr lang="en-US" altLang="en-US" sz="2400" dirty="0"/>
          </a:p>
          <a:p>
            <a:pPr eaLnBrk="1" hangingPunct="1"/>
            <a:r>
              <a:rPr lang="en-US" altLang="en-US" sz="2400" dirty="0"/>
              <a:t>Eligibility for Medicare Benefit:  Patient is eligible for hospice care if two MD’s (One should be a Hospice MD) determine the patient has a prognosis of six months or less.</a:t>
            </a:r>
          </a:p>
          <a:p>
            <a:pPr eaLnBrk="1" hangingPunct="1"/>
            <a:endParaRPr lang="en-US" altLang="en-US" dirty="0"/>
          </a:p>
        </p:txBody>
      </p:sp>
    </p:spTree>
    <p:extLst>
      <p:ext uri="{BB962C8B-B14F-4D97-AF65-F5344CB8AC3E}">
        <p14:creationId xmlns:p14="http://schemas.microsoft.com/office/powerpoint/2010/main" val="17532112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2"/>
          <p:cNvSpPr>
            <a:spLocks noGrp="1"/>
          </p:cNvSpPr>
          <p:nvPr>
            <p:ph type="title"/>
          </p:nvPr>
        </p:nvSpPr>
        <p:spPr>
          <a:xfrm>
            <a:off x="304800" y="274638"/>
            <a:ext cx="8382000" cy="1143000"/>
          </a:xfrm>
        </p:spPr>
        <p:txBody>
          <a:bodyPr>
            <a:normAutofit fontScale="90000"/>
          </a:bodyPr>
          <a:lstStyle/>
          <a:p>
            <a:pPr eaLnBrk="1" hangingPunct="1"/>
            <a:r>
              <a:rPr lang="en-US" altLang="en-US" sz="4000"/>
              <a:t>Further Definition of Palliative &amp; Hospice Care</a:t>
            </a:r>
          </a:p>
        </p:txBody>
      </p:sp>
      <p:sp>
        <p:nvSpPr>
          <p:cNvPr id="6147" name="Content Placeholder 1"/>
          <p:cNvSpPr>
            <a:spLocks noGrp="1"/>
          </p:cNvSpPr>
          <p:nvPr>
            <p:ph idx="1"/>
          </p:nvPr>
        </p:nvSpPr>
        <p:spPr>
          <a:xfrm>
            <a:off x="381000" y="1905000"/>
            <a:ext cx="8229600" cy="3810000"/>
          </a:xfrm>
        </p:spPr>
        <p:txBody>
          <a:bodyPr/>
          <a:lstStyle/>
          <a:p>
            <a:pPr eaLnBrk="1" hangingPunct="1"/>
            <a:r>
              <a:rPr lang="en-US" altLang="en-US" sz="2400"/>
              <a:t>Both Palliative Care and Hospice Care provide symptom management, enhance quality of life and respect patient’s desires and preferences.  Hospice care is specifically devoted to </a:t>
            </a:r>
            <a:r>
              <a:rPr lang="en-US" altLang="en-US" sz="2400" b="1" u="sng"/>
              <a:t>End of Life care</a:t>
            </a:r>
            <a:r>
              <a:rPr lang="en-US" altLang="en-US" sz="2400"/>
              <a:t>.</a:t>
            </a:r>
          </a:p>
          <a:p>
            <a:pPr eaLnBrk="1" hangingPunct="1"/>
            <a:endParaRPr lang="en-US" altLang="en-US" sz="2400"/>
          </a:p>
          <a:p>
            <a:pPr eaLnBrk="1" hangingPunct="1"/>
            <a:r>
              <a:rPr lang="en-US" altLang="en-US" sz="2400"/>
              <a:t>So, </a:t>
            </a:r>
            <a:r>
              <a:rPr lang="en-US" altLang="en-US" sz="2400" b="1"/>
              <a:t>ALL</a:t>
            </a:r>
            <a:r>
              <a:rPr lang="en-US" altLang="en-US" sz="2400"/>
              <a:t> Hospice Care is also Palliative Care, but </a:t>
            </a:r>
            <a:r>
              <a:rPr lang="en-US" altLang="en-US" sz="2400" b="1"/>
              <a:t>NOT ALL </a:t>
            </a:r>
            <a:r>
              <a:rPr lang="en-US" altLang="en-US" sz="2400"/>
              <a:t>Palliative Care is also Hospice Care. </a:t>
            </a:r>
          </a:p>
          <a:p>
            <a:pPr eaLnBrk="1" hangingPunct="1"/>
            <a:endParaRPr lang="en-US" altLang="en-US"/>
          </a:p>
        </p:txBody>
      </p:sp>
    </p:spTree>
    <p:extLst>
      <p:ext uri="{BB962C8B-B14F-4D97-AF65-F5344CB8AC3E}">
        <p14:creationId xmlns:p14="http://schemas.microsoft.com/office/powerpoint/2010/main" val="222171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04800" y="274638"/>
            <a:ext cx="8382000" cy="1143000"/>
          </a:xfrm>
        </p:spPr>
        <p:txBody>
          <a:bodyPr>
            <a:normAutofit fontScale="90000"/>
          </a:bodyPr>
          <a:lstStyle/>
          <a:p>
            <a:pPr eaLnBrk="1" hangingPunct="1"/>
            <a:r>
              <a:rPr lang="en-US" altLang="en-US" sz="4000"/>
              <a:t>Terms NOT seen in the definition of Hospice Care</a:t>
            </a:r>
          </a:p>
        </p:txBody>
      </p:sp>
      <p:sp>
        <p:nvSpPr>
          <p:cNvPr id="7171" name="Content Placeholder 2"/>
          <p:cNvSpPr>
            <a:spLocks noGrp="1"/>
          </p:cNvSpPr>
          <p:nvPr>
            <p:ph idx="1"/>
          </p:nvPr>
        </p:nvSpPr>
        <p:spPr>
          <a:xfrm>
            <a:off x="685800" y="2027238"/>
            <a:ext cx="3200400" cy="3048000"/>
          </a:xfrm>
        </p:spPr>
        <p:txBody>
          <a:bodyPr/>
          <a:lstStyle/>
          <a:p>
            <a:pPr eaLnBrk="1" hangingPunct="1">
              <a:buFont typeface="Arial" panose="020B0604020202020204" pitchFamily="34" charset="0"/>
              <a:buChar char="•"/>
            </a:pPr>
            <a:r>
              <a:rPr lang="en-US" altLang="en-US" sz="2400" dirty="0"/>
              <a:t>Reduce Care 			</a:t>
            </a:r>
          </a:p>
          <a:p>
            <a:pPr eaLnBrk="1" hangingPunct="1">
              <a:buFont typeface="Arial" panose="020B0604020202020204" pitchFamily="34" charset="0"/>
              <a:buChar char="•"/>
            </a:pPr>
            <a:r>
              <a:rPr lang="en-US" altLang="en-US" sz="2400" dirty="0"/>
              <a:t>Withhold Therapy</a:t>
            </a:r>
          </a:p>
          <a:p>
            <a:pPr eaLnBrk="1" hangingPunct="1">
              <a:buFont typeface="Arial" panose="020B0604020202020204" pitchFamily="34" charset="0"/>
              <a:buChar char="•"/>
            </a:pPr>
            <a:endParaRPr lang="en-US" altLang="en-US" sz="2400" dirty="0"/>
          </a:p>
          <a:p>
            <a:pPr eaLnBrk="1" hangingPunct="1">
              <a:buFont typeface="Arial" panose="020B0604020202020204" pitchFamily="34" charset="0"/>
              <a:buChar char="•"/>
            </a:pPr>
            <a:r>
              <a:rPr lang="en-US" altLang="en-US" sz="2400" dirty="0"/>
              <a:t>Euthanasia</a:t>
            </a:r>
          </a:p>
          <a:p>
            <a:pPr eaLnBrk="1" hangingPunct="1"/>
            <a:endParaRPr lang="en-US" altLang="en-US" sz="2400" dirty="0"/>
          </a:p>
        </p:txBody>
      </p:sp>
      <p:sp>
        <p:nvSpPr>
          <p:cNvPr id="5" name="Content Placeholder 2"/>
          <p:cNvSpPr txBox="1">
            <a:spLocks/>
          </p:cNvSpPr>
          <p:nvPr/>
        </p:nvSpPr>
        <p:spPr>
          <a:xfrm>
            <a:off x="4667250" y="2065338"/>
            <a:ext cx="3200400" cy="3048000"/>
          </a:xfrm>
          <a:prstGeom prst="rect">
            <a:avLst/>
          </a:prstGeom>
        </p:spPr>
        <p:txBody>
          <a:bodyPr vert="horz">
            <a:normAutofit/>
          </a:bodyPr>
          <a:lstStyle>
            <a:lvl1pPr marL="274320" indent="-274320" algn="l" rtl="0" eaLnBrk="1" latinLnBrk="0" hangingPunct="1">
              <a:spcBef>
                <a:spcPts val="600"/>
              </a:spcBef>
              <a:buClr>
                <a:srgbClr val="0070C0"/>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rgbClr val="0070C0"/>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rgbClr val="0070C0"/>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rgbClr val="0070C0"/>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rgbClr val="0070C0"/>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buFont typeface="Arial" panose="020B0604020202020204" pitchFamily="34" charset="0"/>
              <a:buChar char="•"/>
            </a:pPr>
            <a:r>
              <a:rPr lang="en-US" altLang="en-US" dirty="0"/>
              <a:t>Morphine Drip			</a:t>
            </a:r>
          </a:p>
          <a:p>
            <a:pPr>
              <a:buFont typeface="Arial" panose="020B0604020202020204" pitchFamily="34" charset="0"/>
              <a:buChar char="•"/>
            </a:pPr>
            <a:r>
              <a:rPr lang="en-US" altLang="en-US" dirty="0"/>
              <a:t>Death Squad</a:t>
            </a:r>
          </a:p>
          <a:p>
            <a:pPr>
              <a:buFont typeface="Arial" panose="020B0604020202020204" pitchFamily="34" charset="0"/>
              <a:buChar char="•"/>
            </a:pPr>
            <a:endParaRPr lang="en-US" altLang="en-US" dirty="0"/>
          </a:p>
          <a:p>
            <a:pPr>
              <a:buFont typeface="Arial" panose="020B0604020202020204" pitchFamily="34" charset="0"/>
              <a:buChar char="•"/>
            </a:pPr>
            <a:r>
              <a:rPr lang="en-US" altLang="en-US" dirty="0"/>
              <a:t>Take Away Hope</a:t>
            </a:r>
          </a:p>
          <a:p>
            <a:endParaRPr lang="en-US" altLang="en-US" dirty="0"/>
          </a:p>
        </p:txBody>
      </p:sp>
    </p:spTree>
    <p:extLst>
      <p:ext uri="{BB962C8B-B14F-4D97-AF65-F5344CB8AC3E}">
        <p14:creationId xmlns:p14="http://schemas.microsoft.com/office/powerpoint/2010/main" val="2688524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z="4000"/>
              <a:t>Hospice Care:  Where?</a:t>
            </a:r>
          </a:p>
        </p:txBody>
      </p:sp>
      <p:sp>
        <p:nvSpPr>
          <p:cNvPr id="8195" name="Content Placeholder 2"/>
          <p:cNvSpPr>
            <a:spLocks noGrp="1"/>
          </p:cNvSpPr>
          <p:nvPr>
            <p:ph idx="1"/>
          </p:nvPr>
        </p:nvSpPr>
        <p:spPr/>
        <p:txBody>
          <a:bodyPr/>
          <a:lstStyle/>
          <a:p>
            <a:pPr eaLnBrk="1" hangingPunct="1"/>
            <a:endParaRPr lang="en-US" altLang="en-US" sz="2400" dirty="0"/>
          </a:p>
          <a:p>
            <a:pPr marL="0" indent="0" eaLnBrk="1" hangingPunct="1">
              <a:buNone/>
            </a:pPr>
            <a:r>
              <a:rPr lang="en-US" altLang="en-US" sz="2400" dirty="0"/>
              <a:t>The majority of hospice care is provided in the place the patient calls home.  This may include not only private residences, but also nursing homes and residential facilities.  Hospice care may also be provided in freestanding dedicated hospice facilities and hospitals. </a:t>
            </a:r>
          </a:p>
        </p:txBody>
      </p:sp>
    </p:spTree>
    <p:extLst>
      <p:ext uri="{BB962C8B-B14F-4D97-AF65-F5344CB8AC3E}">
        <p14:creationId xmlns:p14="http://schemas.microsoft.com/office/powerpoint/2010/main" val="2967249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38175" y="152400"/>
            <a:ext cx="7467600" cy="1143000"/>
          </a:xfrm>
        </p:spPr>
        <p:txBody>
          <a:bodyPr>
            <a:normAutofit fontScale="90000"/>
          </a:bodyPr>
          <a:lstStyle/>
          <a:p>
            <a:pPr eaLnBrk="1" hangingPunct="1"/>
            <a:r>
              <a:rPr lang="en-US" altLang="en-US" sz="4000" dirty="0"/>
              <a:t>How Hospice Care is Delivered</a:t>
            </a:r>
          </a:p>
        </p:txBody>
      </p:sp>
      <p:pic>
        <p:nvPicPr>
          <p:cNvPr id="921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l="3357" t="10101" r="2875" b="2934"/>
          <a:stretch>
            <a:fillRect/>
          </a:stretch>
        </p:blipFill>
        <p:spPr>
          <a:xfrm>
            <a:off x="2133600" y="1295400"/>
            <a:ext cx="4572000" cy="3935413"/>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609600" y="5181600"/>
            <a:ext cx="7848600" cy="630238"/>
          </a:xfrm>
          <a:prstGeom prst="rect">
            <a:avLst/>
          </a:prstGeom>
          <a:noFill/>
        </p:spPr>
        <p:txBody>
          <a:bodyPr>
            <a:spAutoFit/>
          </a:bodyPr>
          <a:lstStyle/>
          <a:p>
            <a:pPr algn="ctr">
              <a:defRPr/>
            </a:pPr>
            <a:r>
              <a:rPr lang="en-US" sz="3500" dirty="0">
                <a:solidFill>
                  <a:schemeClr val="tx2">
                    <a:lumMod val="75000"/>
                  </a:schemeClr>
                </a:solidFill>
              </a:rPr>
              <a:t>Hospice Care is truly a team sport</a:t>
            </a:r>
          </a:p>
        </p:txBody>
      </p:sp>
      <p:sp>
        <p:nvSpPr>
          <p:cNvPr id="9221" name="TextBox 4"/>
          <p:cNvSpPr txBox="1">
            <a:spLocks noChangeArrowheads="1"/>
          </p:cNvSpPr>
          <p:nvPr/>
        </p:nvSpPr>
        <p:spPr bwMode="auto">
          <a:xfrm>
            <a:off x="2362200" y="6196012"/>
            <a:ext cx="5105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dirty="0">
                <a:latin typeface="Arial" charset="0"/>
                <a:cs typeface="Arial" charset="0"/>
              </a:rPr>
              <a:t>Source: NHPCO Facts &amp; Figures – 2017 Edition</a:t>
            </a:r>
          </a:p>
        </p:txBody>
      </p:sp>
    </p:spTree>
    <p:extLst>
      <p:ext uri="{BB962C8B-B14F-4D97-AF65-F5344CB8AC3E}">
        <p14:creationId xmlns:p14="http://schemas.microsoft.com/office/powerpoint/2010/main" val="2245452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838200"/>
            <a:ext cx="8229600" cy="990600"/>
          </a:xfrm>
        </p:spPr>
        <p:txBody>
          <a:bodyPr>
            <a:normAutofit/>
          </a:bodyPr>
          <a:lstStyle/>
          <a:p>
            <a:r>
              <a:rPr lang="en-US" sz="3400" b="1" dirty="0"/>
              <a:t>Palliative (Supportive) Care:</a:t>
            </a:r>
          </a:p>
        </p:txBody>
      </p:sp>
      <p:sp>
        <p:nvSpPr>
          <p:cNvPr id="2" name="Content Placeholder 1"/>
          <p:cNvSpPr>
            <a:spLocks noGrp="1"/>
          </p:cNvSpPr>
          <p:nvPr>
            <p:ph idx="1"/>
          </p:nvPr>
        </p:nvSpPr>
        <p:spPr>
          <a:xfrm>
            <a:off x="228600" y="1828800"/>
            <a:ext cx="8610600" cy="4876800"/>
          </a:xfrm>
        </p:spPr>
        <p:txBody>
          <a:bodyPr>
            <a:normAutofit/>
          </a:bodyPr>
          <a:lstStyle/>
          <a:p>
            <a:r>
              <a:rPr lang="en-US" sz="3000" dirty="0">
                <a:latin typeface="+mj-lt"/>
              </a:rPr>
              <a:t>Palliative care is an approach that improves the </a:t>
            </a:r>
            <a:r>
              <a:rPr lang="en-US" sz="3000" i="1" dirty="0">
                <a:latin typeface="+mj-lt"/>
              </a:rPr>
              <a:t>quality of life </a:t>
            </a:r>
            <a:r>
              <a:rPr lang="en-US" sz="3000" dirty="0">
                <a:latin typeface="+mj-lt"/>
              </a:rPr>
              <a:t>of patients and their families facing a life-threatening illness, through the prevention and relief of suffering by means of early identification and impeccable assessment and treatment of pain and other problems, including physical, psychosocial and spiritual.</a:t>
            </a:r>
          </a:p>
          <a:p>
            <a:pPr algn="r"/>
            <a:r>
              <a:rPr lang="en-US" sz="2400" b="1" dirty="0">
                <a:solidFill>
                  <a:schemeClr val="accent1"/>
                </a:solidFill>
                <a:latin typeface="+mj-lt"/>
              </a:rPr>
              <a:t>WHO 2010</a:t>
            </a:r>
          </a:p>
          <a:p>
            <a:endParaRPr lang="en-US" dirty="0"/>
          </a:p>
        </p:txBody>
      </p:sp>
    </p:spTree>
    <p:extLst>
      <p:ext uri="{BB962C8B-B14F-4D97-AF65-F5344CB8AC3E}">
        <p14:creationId xmlns:p14="http://schemas.microsoft.com/office/powerpoint/2010/main" val="235514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z="4000"/>
              <a:t>Volunteer Services</a:t>
            </a:r>
          </a:p>
        </p:txBody>
      </p:sp>
      <p:sp>
        <p:nvSpPr>
          <p:cNvPr id="10243" name="Content Placeholder 2"/>
          <p:cNvSpPr>
            <a:spLocks noGrp="1"/>
          </p:cNvSpPr>
          <p:nvPr>
            <p:ph idx="1"/>
          </p:nvPr>
        </p:nvSpPr>
        <p:spPr>
          <a:xfrm>
            <a:off x="609600" y="1447800"/>
            <a:ext cx="7162800" cy="4495800"/>
          </a:xfrm>
        </p:spPr>
        <p:txBody>
          <a:bodyPr/>
          <a:lstStyle/>
          <a:p>
            <a:pPr eaLnBrk="1" hangingPunct="1"/>
            <a:r>
              <a:rPr lang="en-US" altLang="en-US" sz="2400" dirty="0"/>
              <a:t>U.S. Hospice Movement was founded by Volunteers</a:t>
            </a:r>
          </a:p>
          <a:p>
            <a:pPr eaLnBrk="1" hangingPunct="1"/>
            <a:endParaRPr lang="en-US" altLang="en-US" sz="2400" dirty="0"/>
          </a:p>
          <a:p>
            <a:pPr eaLnBrk="1" hangingPunct="1"/>
            <a:r>
              <a:rPr lang="en-US" altLang="en-US" sz="2400" dirty="0"/>
              <a:t>Medicare requires volunteers provide at least 5% of all patient care hours</a:t>
            </a:r>
          </a:p>
          <a:p>
            <a:pPr eaLnBrk="1" hangingPunct="1"/>
            <a:endParaRPr lang="en-US" altLang="en-US" sz="2400" dirty="0"/>
          </a:p>
          <a:p>
            <a:pPr eaLnBrk="1" hangingPunct="1"/>
            <a:r>
              <a:rPr lang="en-US" altLang="en-US" sz="2400" dirty="0"/>
              <a:t>Services provided:</a:t>
            </a:r>
          </a:p>
          <a:p>
            <a:pPr lvl="1" eaLnBrk="1" hangingPunct="1"/>
            <a:r>
              <a:rPr lang="en-US" altLang="en-US" sz="2000" dirty="0"/>
              <a:t>Spending time with patients and families</a:t>
            </a:r>
          </a:p>
          <a:p>
            <a:pPr lvl="1" eaLnBrk="1" hangingPunct="1"/>
            <a:r>
              <a:rPr lang="en-US" altLang="en-US" sz="2000" dirty="0"/>
              <a:t>Clerical services and other support</a:t>
            </a:r>
          </a:p>
          <a:p>
            <a:pPr lvl="1" eaLnBrk="1" hangingPunct="1"/>
            <a:r>
              <a:rPr lang="en-US" altLang="en-US" sz="2000" dirty="0"/>
              <a:t>Other activities including: Fundraising, outreach, education</a:t>
            </a:r>
          </a:p>
        </p:txBody>
      </p:sp>
    </p:spTree>
    <p:extLst>
      <p:ext uri="{BB962C8B-B14F-4D97-AF65-F5344CB8AC3E}">
        <p14:creationId xmlns:p14="http://schemas.microsoft.com/office/powerpoint/2010/main" val="34479277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09600" y="152400"/>
            <a:ext cx="8229600" cy="1143000"/>
          </a:xfrm>
        </p:spPr>
        <p:txBody>
          <a:bodyPr/>
          <a:lstStyle/>
          <a:p>
            <a:pPr eaLnBrk="1" hangingPunct="1"/>
            <a:r>
              <a:rPr lang="en-US" altLang="en-US" sz="4000" dirty="0"/>
              <a:t>Hospice Levels of Care</a:t>
            </a:r>
          </a:p>
        </p:txBody>
      </p:sp>
      <p:sp>
        <p:nvSpPr>
          <p:cNvPr id="3" name="Content Placeholder 2"/>
          <p:cNvSpPr>
            <a:spLocks noGrp="1"/>
          </p:cNvSpPr>
          <p:nvPr>
            <p:ph idx="1"/>
          </p:nvPr>
        </p:nvSpPr>
        <p:spPr>
          <a:xfrm>
            <a:off x="1600200" y="1295400"/>
            <a:ext cx="7239000" cy="4953000"/>
          </a:xfrm>
        </p:spPr>
        <p:txBody>
          <a:bodyPr rtlCol="0">
            <a:normAutofit fontScale="92500" lnSpcReduction="10000"/>
          </a:bodyPr>
          <a:lstStyle/>
          <a:p>
            <a:pPr marL="57150" indent="0" eaLnBrk="1" fontAlgn="auto" hangingPunct="1">
              <a:spcAft>
                <a:spcPts val="0"/>
              </a:spcAft>
              <a:buFont typeface="Arial" panose="020B0604020202020204" pitchFamily="34" charset="0"/>
              <a:buNone/>
              <a:defRPr/>
            </a:pPr>
            <a:r>
              <a:rPr lang="en-US" sz="2600" dirty="0"/>
              <a:t>GIP (General Inpatient)</a:t>
            </a:r>
          </a:p>
          <a:p>
            <a:pPr lvl="1" eaLnBrk="1" fontAlgn="auto" hangingPunct="1">
              <a:spcAft>
                <a:spcPts val="0"/>
              </a:spcAft>
              <a:buFont typeface="Arial" panose="020B0604020202020204" pitchFamily="34" charset="0"/>
              <a:buChar char="–"/>
              <a:defRPr/>
            </a:pPr>
            <a:r>
              <a:rPr lang="en-US" sz="2600" dirty="0"/>
              <a:t>Approx. 1.5% of pts. nationally</a:t>
            </a:r>
          </a:p>
          <a:p>
            <a:pPr lvl="1" eaLnBrk="1" fontAlgn="auto" hangingPunct="1">
              <a:spcAft>
                <a:spcPts val="0"/>
              </a:spcAft>
              <a:buFont typeface="Arial" panose="020B0604020202020204" pitchFamily="34" charset="0"/>
              <a:buChar char="–"/>
              <a:defRPr/>
            </a:pPr>
            <a:r>
              <a:rPr lang="en-US" sz="2600" dirty="0"/>
              <a:t>Uncontrollable symptoms</a:t>
            </a:r>
          </a:p>
          <a:p>
            <a:pPr lvl="1" eaLnBrk="1" fontAlgn="auto" hangingPunct="1">
              <a:spcAft>
                <a:spcPts val="0"/>
              </a:spcAft>
              <a:buFont typeface="Arial" panose="020B0604020202020204" pitchFamily="34" charset="0"/>
              <a:buChar char="–"/>
              <a:defRPr/>
            </a:pPr>
            <a:r>
              <a:rPr lang="en-US" sz="2600" dirty="0"/>
              <a:t>Covered by Medicare Benefit</a:t>
            </a:r>
          </a:p>
          <a:p>
            <a:pPr marL="0" indent="0" eaLnBrk="1" fontAlgn="auto" hangingPunct="1">
              <a:spcAft>
                <a:spcPts val="0"/>
              </a:spcAft>
              <a:buFont typeface="Arial" panose="020B0604020202020204" pitchFamily="34" charset="0"/>
              <a:buNone/>
              <a:defRPr/>
            </a:pPr>
            <a:r>
              <a:rPr lang="en-US" sz="2600" dirty="0"/>
              <a:t>Respite</a:t>
            </a:r>
          </a:p>
          <a:p>
            <a:pPr lvl="1" eaLnBrk="1" fontAlgn="auto" hangingPunct="1">
              <a:spcAft>
                <a:spcPts val="0"/>
              </a:spcAft>
              <a:buFont typeface="Arial" panose="020B0604020202020204" pitchFamily="34" charset="0"/>
              <a:buChar char="–"/>
              <a:defRPr/>
            </a:pPr>
            <a:r>
              <a:rPr lang="en-US" sz="2600" dirty="0"/>
              <a:t>Approx. 0.5% of pts. nationally</a:t>
            </a:r>
          </a:p>
          <a:p>
            <a:pPr lvl="1" eaLnBrk="1" fontAlgn="auto" hangingPunct="1">
              <a:spcAft>
                <a:spcPts val="0"/>
              </a:spcAft>
              <a:buFont typeface="Arial" panose="020B0604020202020204" pitchFamily="34" charset="0"/>
              <a:buChar char="–"/>
              <a:defRPr/>
            </a:pPr>
            <a:r>
              <a:rPr lang="en-US" sz="2600" dirty="0"/>
              <a:t>Care giver fatigue</a:t>
            </a:r>
          </a:p>
          <a:p>
            <a:pPr lvl="1" eaLnBrk="1" fontAlgn="auto" hangingPunct="1">
              <a:spcAft>
                <a:spcPts val="0"/>
              </a:spcAft>
              <a:buFont typeface="Arial" panose="020B0604020202020204" pitchFamily="34" charset="0"/>
              <a:buChar char="–"/>
              <a:defRPr/>
            </a:pPr>
            <a:r>
              <a:rPr lang="en-US" sz="2600" dirty="0"/>
              <a:t>Covered by Medicare Benefit</a:t>
            </a:r>
          </a:p>
          <a:p>
            <a:pPr marL="0" indent="0" eaLnBrk="1" fontAlgn="auto" hangingPunct="1">
              <a:spcAft>
                <a:spcPts val="0"/>
              </a:spcAft>
              <a:buFont typeface="Arial" panose="020B0604020202020204" pitchFamily="34" charset="0"/>
              <a:buNone/>
              <a:defRPr/>
            </a:pPr>
            <a:r>
              <a:rPr lang="en-US" sz="2600" dirty="0"/>
              <a:t>Routine</a:t>
            </a:r>
          </a:p>
          <a:p>
            <a:pPr lvl="1" eaLnBrk="1" fontAlgn="auto" hangingPunct="1">
              <a:spcAft>
                <a:spcPts val="0"/>
              </a:spcAft>
              <a:buFont typeface="Arial" panose="020B0604020202020204" pitchFamily="34" charset="0"/>
              <a:buChar char="–"/>
              <a:defRPr/>
            </a:pPr>
            <a:r>
              <a:rPr lang="en-US" sz="2600" dirty="0"/>
              <a:t>Approx. 98% of pts. nationally</a:t>
            </a:r>
          </a:p>
          <a:p>
            <a:pPr lvl="1" eaLnBrk="1" fontAlgn="auto" hangingPunct="1">
              <a:spcAft>
                <a:spcPts val="0"/>
              </a:spcAft>
              <a:buFont typeface="Arial" panose="020B0604020202020204" pitchFamily="34" charset="0"/>
              <a:buChar char="–"/>
              <a:defRPr/>
            </a:pPr>
            <a:r>
              <a:rPr lang="en-US" sz="2600" dirty="0"/>
              <a:t>No other viable options</a:t>
            </a:r>
          </a:p>
          <a:p>
            <a:pPr lvl="1" eaLnBrk="1" fontAlgn="auto" hangingPunct="1">
              <a:spcAft>
                <a:spcPts val="0"/>
              </a:spcAft>
              <a:buFont typeface="Arial" panose="020B0604020202020204" pitchFamily="34" charset="0"/>
              <a:buChar char="–"/>
              <a:defRPr/>
            </a:pPr>
            <a:r>
              <a:rPr lang="en-US" sz="2600" dirty="0"/>
              <a:t>Room and Board is </a:t>
            </a:r>
            <a:r>
              <a:rPr lang="en-US" sz="2600" b="1" dirty="0"/>
              <a:t>NOT </a:t>
            </a:r>
            <a:r>
              <a:rPr lang="en-US" sz="2600" dirty="0"/>
              <a:t>covered</a:t>
            </a:r>
          </a:p>
          <a:p>
            <a:pPr eaLnBrk="1" fontAlgn="auto" hangingPunct="1">
              <a:spcAft>
                <a:spcPts val="0"/>
              </a:spcAft>
              <a:buFont typeface="Arial" panose="020B0604020202020204" pitchFamily="34" charset="0"/>
              <a:buChar char="•"/>
              <a:defRPr/>
            </a:pPr>
            <a:endParaRPr lang="en-US" dirty="0"/>
          </a:p>
        </p:txBody>
      </p:sp>
    </p:spTree>
    <p:extLst>
      <p:ext uri="{BB962C8B-B14F-4D97-AF65-F5344CB8AC3E}">
        <p14:creationId xmlns:p14="http://schemas.microsoft.com/office/powerpoint/2010/main" val="1627567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57200" y="228600"/>
            <a:ext cx="8229600" cy="1143000"/>
          </a:xfrm>
        </p:spPr>
        <p:txBody>
          <a:bodyPr/>
          <a:lstStyle/>
          <a:p>
            <a:pPr eaLnBrk="1" hangingPunct="1"/>
            <a:r>
              <a:rPr lang="en-US" altLang="en-US" sz="4000"/>
              <a:t>Hospice Statistics</a:t>
            </a:r>
          </a:p>
        </p:txBody>
      </p:sp>
      <p:sp>
        <p:nvSpPr>
          <p:cNvPr id="12291" name="Content Placeholder 2"/>
          <p:cNvSpPr>
            <a:spLocks noGrp="1"/>
          </p:cNvSpPr>
          <p:nvPr>
            <p:ph idx="1"/>
          </p:nvPr>
        </p:nvSpPr>
        <p:spPr>
          <a:xfrm>
            <a:off x="381000" y="1524000"/>
            <a:ext cx="8305800" cy="4953000"/>
          </a:xfrm>
        </p:spPr>
        <p:txBody>
          <a:bodyPr/>
          <a:lstStyle/>
          <a:p>
            <a:pPr marL="514350" indent="-457200" eaLnBrk="1" hangingPunct="1"/>
            <a:r>
              <a:rPr lang="en-US" altLang="en-US" sz="2400"/>
              <a:t>1.43 million Medicare beneficiaries were enrolled in hospice in 2016</a:t>
            </a:r>
          </a:p>
          <a:p>
            <a:pPr marL="514350" indent="-457200" eaLnBrk="1" hangingPunct="1"/>
            <a:endParaRPr lang="en-US" altLang="en-US" sz="2400"/>
          </a:p>
          <a:p>
            <a:pPr marL="514350" indent="-457200" eaLnBrk="1" hangingPunct="1"/>
            <a:r>
              <a:rPr lang="en-US" altLang="en-US" sz="2400"/>
              <a:t>48% of all Medicare decedents were enrolled in hospice at time of death in 2016</a:t>
            </a:r>
          </a:p>
          <a:p>
            <a:pPr marL="514350" indent="-457200" eaLnBrk="1" hangingPunct="1"/>
            <a:endParaRPr lang="en-US" altLang="en-US" sz="2400"/>
          </a:p>
          <a:p>
            <a:pPr marL="514350" indent="-457200" eaLnBrk="1" hangingPunct="1"/>
            <a:r>
              <a:rPr lang="en-US" altLang="en-US" sz="2400"/>
              <a:t>Proportion of Medicare decedents enrolled in hospice varied greatly from state to state</a:t>
            </a:r>
          </a:p>
          <a:p>
            <a:pPr lvl="3" eaLnBrk="1" hangingPunct="1"/>
            <a:r>
              <a:rPr lang="en-US" altLang="en-US"/>
              <a:t>Highest: 	Utah, Arizona, Florida, Iowa</a:t>
            </a:r>
          </a:p>
          <a:p>
            <a:pPr lvl="3" eaLnBrk="1" hangingPunct="1"/>
            <a:r>
              <a:rPr lang="en-US" altLang="en-US"/>
              <a:t>Lowest:  	Alaska, North Dakota, Wyoming</a:t>
            </a:r>
          </a:p>
        </p:txBody>
      </p:sp>
    </p:spTree>
    <p:extLst>
      <p:ext uri="{BB962C8B-B14F-4D97-AF65-F5344CB8AC3E}">
        <p14:creationId xmlns:p14="http://schemas.microsoft.com/office/powerpoint/2010/main" val="10870081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38138" y="152400"/>
            <a:ext cx="8229600" cy="1143000"/>
          </a:xfrm>
        </p:spPr>
        <p:txBody>
          <a:bodyPr/>
          <a:lstStyle/>
          <a:p>
            <a:pPr eaLnBrk="1" hangingPunct="1"/>
            <a:r>
              <a:rPr lang="en-US" altLang="en-US" sz="4000" dirty="0"/>
              <a:t>Hospice Statistics (Continued)</a:t>
            </a:r>
            <a:endParaRPr lang="en-US" altLang="en-US" sz="4000" b="1" dirty="0"/>
          </a:p>
        </p:txBody>
      </p:sp>
      <p:sp>
        <p:nvSpPr>
          <p:cNvPr id="10243" name="Content Placeholder 2"/>
          <p:cNvSpPr>
            <a:spLocks noGrp="1"/>
          </p:cNvSpPr>
          <p:nvPr>
            <p:ph idx="1"/>
          </p:nvPr>
        </p:nvSpPr>
        <p:spPr>
          <a:xfrm>
            <a:off x="338138" y="1295400"/>
            <a:ext cx="4691062" cy="2819400"/>
          </a:xfrm>
        </p:spPr>
        <p:txBody>
          <a:bodyPr rtlCol="0">
            <a:normAutofit lnSpcReduction="10000"/>
          </a:bodyPr>
          <a:lstStyle/>
          <a:p>
            <a:pPr marL="0" indent="0" eaLnBrk="1" fontAlgn="auto" hangingPunct="1">
              <a:spcAft>
                <a:spcPts val="0"/>
              </a:spcAft>
              <a:buFont typeface="Arial" charset="0"/>
              <a:buNone/>
              <a:defRPr/>
            </a:pPr>
            <a:r>
              <a:rPr lang="en-US" sz="2400" b="1" dirty="0"/>
              <a:t>Diagnoses</a:t>
            </a:r>
          </a:p>
          <a:p>
            <a:pPr>
              <a:buFont typeface="Arial" panose="020B0604020202020204" pitchFamily="34" charset="0"/>
              <a:buChar char="–"/>
              <a:defRPr/>
            </a:pPr>
            <a:r>
              <a:rPr lang="en-US" sz="2300" dirty="0"/>
              <a:t>Cancer     			27.2%</a:t>
            </a:r>
          </a:p>
          <a:p>
            <a:pPr>
              <a:buFont typeface="Arial" panose="020B0604020202020204" pitchFamily="34" charset="0"/>
              <a:buChar char="–"/>
              <a:defRPr/>
            </a:pPr>
            <a:r>
              <a:rPr lang="en-US" sz="2300" dirty="0"/>
              <a:t>Cardiac, Circulatory 	18.7%</a:t>
            </a:r>
          </a:p>
          <a:p>
            <a:pPr>
              <a:buFont typeface="Arial" panose="020B0604020202020204" pitchFamily="34" charset="0"/>
              <a:buChar char="–"/>
              <a:defRPr/>
            </a:pPr>
            <a:r>
              <a:rPr lang="en-US" sz="2300" dirty="0"/>
              <a:t>Dementia  			18%</a:t>
            </a:r>
          </a:p>
          <a:p>
            <a:pPr>
              <a:buFont typeface="Arial" panose="020B0604020202020204" pitchFamily="34" charset="0"/>
              <a:buChar char="–"/>
              <a:defRPr/>
            </a:pPr>
            <a:r>
              <a:rPr lang="en-US" sz="2300" dirty="0"/>
              <a:t>Respiratory  		11%</a:t>
            </a:r>
          </a:p>
          <a:p>
            <a:pPr>
              <a:buFont typeface="Arial" panose="020B0604020202020204" pitchFamily="34" charset="0"/>
              <a:buChar char="–"/>
              <a:defRPr/>
            </a:pPr>
            <a:r>
              <a:rPr lang="en-US" sz="2300" dirty="0"/>
              <a:t>Stroke  			9.5%</a:t>
            </a:r>
          </a:p>
          <a:p>
            <a:pPr>
              <a:buFont typeface="Arial" panose="020B0604020202020204" pitchFamily="34" charset="0"/>
              <a:buChar char="–"/>
              <a:defRPr/>
            </a:pPr>
            <a:r>
              <a:rPr lang="en-US" sz="2300" dirty="0"/>
              <a:t>Other    			15.6%</a:t>
            </a:r>
          </a:p>
          <a:p>
            <a:pPr eaLnBrk="1" fontAlgn="auto" hangingPunct="1">
              <a:spcAft>
                <a:spcPts val="0"/>
              </a:spcAft>
              <a:buFont typeface="Arial" panose="020B0604020202020204" pitchFamily="34" charset="0"/>
              <a:buChar char="•"/>
              <a:defRPr/>
            </a:pPr>
            <a:endParaRPr lang="en-US" altLang="en-US" sz="2000" dirty="0"/>
          </a:p>
        </p:txBody>
      </p:sp>
      <p:sp>
        <p:nvSpPr>
          <p:cNvPr id="4" name="Content Placeholder 2"/>
          <p:cNvSpPr txBox="1">
            <a:spLocks/>
          </p:cNvSpPr>
          <p:nvPr/>
        </p:nvSpPr>
        <p:spPr bwMode="auto">
          <a:xfrm>
            <a:off x="5457825" y="1304925"/>
            <a:ext cx="2895600" cy="220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68275" indent="-168275" algn="l" rtl="0" eaLnBrk="0" fontAlgn="base" hangingPunct="0">
              <a:spcBef>
                <a:spcPct val="20000"/>
              </a:spcBef>
              <a:spcAft>
                <a:spcPct val="0"/>
              </a:spcAft>
              <a:buChar char="•"/>
              <a:defRPr sz="2200">
                <a:solidFill>
                  <a:schemeClr val="tx1"/>
                </a:solidFill>
                <a:latin typeface="+mn-lt"/>
                <a:ea typeface="+mn-ea"/>
                <a:cs typeface="+mn-cs"/>
              </a:defRPr>
            </a:lvl1pPr>
            <a:lvl2pPr marL="682625" indent="-225425" algn="l" rtl="0" eaLnBrk="0" fontAlgn="base" hangingPunct="0">
              <a:spcBef>
                <a:spcPct val="20000"/>
              </a:spcBef>
              <a:spcAft>
                <a:spcPct val="0"/>
              </a:spcAft>
              <a:buChar char="–"/>
              <a:defRPr sz="2000">
                <a:solidFill>
                  <a:schemeClr val="tx1"/>
                </a:solidFill>
                <a:latin typeface="+mn-lt"/>
                <a:ea typeface="+mn-ea"/>
              </a:defRPr>
            </a:lvl2pPr>
            <a:lvl3pPr marL="1085850" indent="-171450" algn="l" rtl="0" eaLnBrk="0" fontAlgn="base" hangingPunct="0">
              <a:spcBef>
                <a:spcPct val="20000"/>
              </a:spcBef>
              <a:spcAft>
                <a:spcPct val="0"/>
              </a:spcAft>
              <a:buChar char="•"/>
              <a:defRPr>
                <a:solidFill>
                  <a:schemeClr val="tx1"/>
                </a:solidFill>
                <a:latin typeface="+mn-lt"/>
                <a:ea typeface="+mn-ea"/>
              </a:defRPr>
            </a:lvl3pPr>
            <a:lvl4pPr marL="1600200" indent="-228600" algn="l" rtl="0" eaLnBrk="0" fontAlgn="base" hangingPunct="0">
              <a:spcBef>
                <a:spcPct val="20000"/>
              </a:spcBef>
              <a:spcAft>
                <a:spcPct val="0"/>
              </a:spcAft>
              <a:buChar char="–"/>
              <a:defRPr sz="1600">
                <a:solidFill>
                  <a:schemeClr val="tx1"/>
                </a:solidFill>
                <a:latin typeface="+mn-lt"/>
                <a:ea typeface="+mn-ea"/>
              </a:defRPr>
            </a:lvl4pPr>
            <a:lvl5pPr marL="1944688" indent="-115888" algn="l" rtl="0" eaLnBrk="0" fontAlgn="base" hangingPunct="0">
              <a:spcBef>
                <a:spcPct val="20000"/>
              </a:spcBef>
              <a:spcAft>
                <a:spcPct val="0"/>
              </a:spcAft>
              <a:buFont typeface="Times" charset="0"/>
              <a:buChar char="•"/>
              <a:defRPr sz="1400">
                <a:solidFill>
                  <a:schemeClr val="tx1"/>
                </a:solidFill>
                <a:latin typeface="+mn-lt"/>
                <a:ea typeface="+mn-ea"/>
              </a:defRPr>
            </a:lvl5pPr>
            <a:lvl6pPr marL="2401888" indent="-115888" algn="l" rtl="0" fontAlgn="base">
              <a:spcBef>
                <a:spcPct val="20000"/>
              </a:spcBef>
              <a:spcAft>
                <a:spcPct val="0"/>
              </a:spcAft>
              <a:buFont typeface="Times" charset="0"/>
              <a:buChar char="•"/>
              <a:defRPr sz="1400">
                <a:solidFill>
                  <a:schemeClr val="tx1"/>
                </a:solidFill>
                <a:latin typeface="+mn-lt"/>
                <a:ea typeface="+mn-ea"/>
              </a:defRPr>
            </a:lvl6pPr>
            <a:lvl7pPr marL="2859088" indent="-115888" algn="l" rtl="0" fontAlgn="base">
              <a:spcBef>
                <a:spcPct val="20000"/>
              </a:spcBef>
              <a:spcAft>
                <a:spcPct val="0"/>
              </a:spcAft>
              <a:buFont typeface="Times" charset="0"/>
              <a:buChar char="•"/>
              <a:defRPr sz="1400">
                <a:solidFill>
                  <a:schemeClr val="tx1"/>
                </a:solidFill>
                <a:latin typeface="+mn-lt"/>
                <a:ea typeface="+mn-ea"/>
              </a:defRPr>
            </a:lvl7pPr>
            <a:lvl8pPr marL="3316288" indent="-115888" algn="l" rtl="0" fontAlgn="base">
              <a:spcBef>
                <a:spcPct val="20000"/>
              </a:spcBef>
              <a:spcAft>
                <a:spcPct val="0"/>
              </a:spcAft>
              <a:buFont typeface="Times" charset="0"/>
              <a:buChar char="•"/>
              <a:defRPr sz="1400">
                <a:solidFill>
                  <a:schemeClr val="tx1"/>
                </a:solidFill>
                <a:latin typeface="+mn-lt"/>
                <a:ea typeface="+mn-ea"/>
              </a:defRPr>
            </a:lvl8pPr>
            <a:lvl9pPr marL="3773488" indent="-115888" algn="l" rtl="0" fontAlgn="base">
              <a:spcBef>
                <a:spcPct val="20000"/>
              </a:spcBef>
              <a:spcAft>
                <a:spcPct val="0"/>
              </a:spcAft>
              <a:buFont typeface="Times" charset="0"/>
              <a:buChar char="•"/>
              <a:defRPr sz="1400">
                <a:solidFill>
                  <a:schemeClr val="tx1"/>
                </a:solidFill>
                <a:latin typeface="+mn-lt"/>
                <a:ea typeface="+mn-ea"/>
              </a:defRPr>
            </a:lvl9pPr>
          </a:lstStyle>
          <a:p>
            <a:pPr marL="0" indent="0">
              <a:buFontTx/>
              <a:buNone/>
              <a:defRPr/>
            </a:pPr>
            <a:r>
              <a:rPr lang="en-US" sz="2400" b="1" kern="0" dirty="0"/>
              <a:t>Length of Service</a:t>
            </a:r>
          </a:p>
          <a:p>
            <a:pPr>
              <a:buClr>
                <a:srgbClr val="0070C0"/>
              </a:buClr>
              <a:defRPr/>
            </a:pPr>
            <a:r>
              <a:rPr lang="en-US" kern="0" dirty="0">
                <a:cs typeface="Arial" charset="0"/>
              </a:rPr>
              <a:t>Average   71 days</a:t>
            </a:r>
          </a:p>
          <a:p>
            <a:pPr>
              <a:buClr>
                <a:srgbClr val="0070C0"/>
              </a:buClr>
              <a:defRPr/>
            </a:pPr>
            <a:r>
              <a:rPr lang="en-US" kern="0" dirty="0">
                <a:cs typeface="Arial" charset="0"/>
              </a:rPr>
              <a:t>Median    24 days</a:t>
            </a:r>
          </a:p>
          <a:p>
            <a:pPr lvl="1">
              <a:defRPr/>
            </a:pPr>
            <a:endParaRPr lang="en-US" sz="2400" kern="0" dirty="0">
              <a:cs typeface="Arial" charset="0"/>
            </a:endParaRPr>
          </a:p>
        </p:txBody>
      </p:sp>
      <p:sp>
        <p:nvSpPr>
          <p:cNvPr id="2" name="TextBox 1"/>
          <p:cNvSpPr txBox="1"/>
          <p:nvPr/>
        </p:nvSpPr>
        <p:spPr>
          <a:xfrm>
            <a:off x="2057400" y="4114800"/>
            <a:ext cx="6324600" cy="2585323"/>
          </a:xfrm>
          <a:prstGeom prst="rect">
            <a:avLst/>
          </a:prstGeom>
          <a:noFill/>
        </p:spPr>
        <p:txBody>
          <a:bodyPr>
            <a:spAutoFit/>
          </a:bodyPr>
          <a:lstStyle/>
          <a:p>
            <a:pPr>
              <a:defRPr/>
            </a:pPr>
            <a:r>
              <a:rPr lang="en-US" sz="2400" b="1" dirty="0">
                <a:latin typeface="+mn-lt"/>
              </a:rPr>
              <a:t>Location of Deaths for Hospice Patients</a:t>
            </a:r>
          </a:p>
          <a:p>
            <a:pPr marL="285750" indent="-285750">
              <a:spcBef>
                <a:spcPct val="20000"/>
              </a:spcBef>
              <a:buFont typeface="Arial" panose="020B0604020202020204" pitchFamily="34" charset="0"/>
              <a:buChar char="–"/>
              <a:defRPr/>
            </a:pPr>
            <a:r>
              <a:rPr lang="en-US" sz="2000" dirty="0">
                <a:solidFill>
                  <a:prstClr val="black"/>
                </a:solidFill>
                <a:ea typeface="+mn-ea"/>
              </a:rPr>
              <a:t>Home	</a:t>
            </a:r>
            <a:r>
              <a:rPr lang="en-US" sz="2000" dirty="0">
                <a:solidFill>
                  <a:prstClr val="black"/>
                </a:solidFill>
                <a:latin typeface="Calibri"/>
                <a:ea typeface="+mn-ea"/>
              </a:rPr>
              <a:t>		</a:t>
            </a:r>
            <a:r>
              <a:rPr lang="en-US" sz="2000" dirty="0">
                <a:latin typeface="+mn-lt"/>
              </a:rPr>
              <a:t>44.6%</a:t>
            </a:r>
          </a:p>
          <a:p>
            <a:pPr marL="285750" indent="-285750">
              <a:spcBef>
                <a:spcPct val="20000"/>
              </a:spcBef>
              <a:buFont typeface="Arial" panose="020B0604020202020204" pitchFamily="34" charset="0"/>
              <a:buChar char="–"/>
              <a:defRPr/>
            </a:pPr>
            <a:r>
              <a:rPr lang="en-US" sz="2000" dirty="0">
                <a:latin typeface="+mn-lt"/>
              </a:rPr>
              <a:t>Nursing Facility 		32.8%</a:t>
            </a:r>
          </a:p>
          <a:p>
            <a:pPr marL="285750" indent="-285750">
              <a:spcBef>
                <a:spcPct val="20000"/>
              </a:spcBef>
              <a:buFont typeface="Arial" panose="020B0604020202020204" pitchFamily="34" charset="0"/>
              <a:buChar char="–"/>
              <a:defRPr/>
            </a:pPr>
            <a:r>
              <a:rPr lang="en-US" sz="2000" dirty="0">
                <a:latin typeface="+mn-lt"/>
              </a:rPr>
              <a:t>Hospice Facility 		14.6%</a:t>
            </a:r>
          </a:p>
          <a:p>
            <a:pPr marL="285750" indent="-285750">
              <a:spcBef>
                <a:spcPct val="20000"/>
              </a:spcBef>
              <a:buFont typeface="Arial" panose="020B0604020202020204" pitchFamily="34" charset="0"/>
              <a:buChar char="–"/>
              <a:defRPr/>
            </a:pPr>
            <a:r>
              <a:rPr lang="en-US" sz="2000" dirty="0">
                <a:latin typeface="+mn-lt"/>
              </a:rPr>
              <a:t>Acute Care 			7.4%</a:t>
            </a:r>
          </a:p>
          <a:p>
            <a:pPr>
              <a:defRPr/>
            </a:pPr>
            <a:endParaRPr lang="en-US" dirty="0"/>
          </a:p>
        </p:txBody>
      </p:sp>
    </p:spTree>
    <p:extLst>
      <p:ext uri="{BB962C8B-B14F-4D97-AF65-F5344CB8AC3E}">
        <p14:creationId xmlns:p14="http://schemas.microsoft.com/office/powerpoint/2010/main" val="3504516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fontScale="90000"/>
          </a:bodyPr>
          <a:lstStyle/>
          <a:p>
            <a:pPr eaLnBrk="1" hangingPunct="1"/>
            <a:r>
              <a:rPr lang="en-US" altLang="en-US" sz="4000"/>
              <a:t>Franciscan St. Francis Hospice House</a:t>
            </a:r>
          </a:p>
        </p:txBody>
      </p:sp>
      <p:pic>
        <p:nvPicPr>
          <p:cNvPr id="14339" name="Picture 2" descr="H:\Dave\hospiceEXTERIOR.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703388"/>
            <a:ext cx="8229600" cy="4319587"/>
          </a:xfrm>
          <a:noFill/>
        </p:spPr>
      </p:pic>
    </p:spTree>
    <p:extLst>
      <p:ext uri="{BB962C8B-B14F-4D97-AF65-F5344CB8AC3E}">
        <p14:creationId xmlns:p14="http://schemas.microsoft.com/office/powerpoint/2010/main" val="695707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38200"/>
          </a:xfrm>
        </p:spPr>
        <p:txBody>
          <a:bodyPr>
            <a:normAutofit/>
          </a:bodyPr>
          <a:lstStyle/>
          <a:p>
            <a:r>
              <a:rPr lang="en-US" sz="3600" dirty="0"/>
              <a:t>Advanced Care Planning</a:t>
            </a:r>
          </a:p>
        </p:txBody>
      </p:sp>
      <p:sp>
        <p:nvSpPr>
          <p:cNvPr id="3" name="Content Placeholder 2"/>
          <p:cNvSpPr>
            <a:spLocks noGrp="1"/>
          </p:cNvSpPr>
          <p:nvPr>
            <p:ph idx="1"/>
          </p:nvPr>
        </p:nvSpPr>
        <p:spPr>
          <a:xfrm>
            <a:off x="457200" y="1676400"/>
            <a:ext cx="8229600" cy="4898136"/>
          </a:xfrm>
        </p:spPr>
        <p:txBody>
          <a:bodyPr/>
          <a:lstStyle/>
          <a:p>
            <a:r>
              <a:rPr lang="en-US" sz="2800" b="1" dirty="0">
                <a:latin typeface="+mj-lt"/>
              </a:rPr>
              <a:t>Advanced directives</a:t>
            </a:r>
            <a:r>
              <a:rPr lang="en-US" sz="2800" dirty="0">
                <a:latin typeface="+mj-lt"/>
              </a:rPr>
              <a:t>-legal documents to ensure future health care choices are documented</a:t>
            </a:r>
          </a:p>
          <a:p>
            <a:r>
              <a:rPr lang="en-US" sz="2800" dirty="0">
                <a:latin typeface="+mj-lt"/>
              </a:rPr>
              <a:t>Laws often vary by state</a:t>
            </a:r>
          </a:p>
          <a:p>
            <a:r>
              <a:rPr lang="en-US" sz="2800" dirty="0">
                <a:latin typeface="+mj-lt"/>
              </a:rPr>
              <a:t>Gives every competent adult the right to make their own health care decisions including what treatment to accept, reject or discontinue as well as the right to name someone to make decisions for you</a:t>
            </a:r>
          </a:p>
          <a:p>
            <a:endParaRPr lang="en-US" dirty="0"/>
          </a:p>
        </p:txBody>
      </p:sp>
    </p:spTree>
    <p:extLst>
      <p:ext uri="{BB962C8B-B14F-4D97-AF65-F5344CB8AC3E}">
        <p14:creationId xmlns:p14="http://schemas.microsoft.com/office/powerpoint/2010/main" val="18016744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14400"/>
          </a:xfrm>
        </p:spPr>
        <p:txBody>
          <a:bodyPr/>
          <a:lstStyle/>
          <a:p>
            <a:r>
              <a:rPr lang="en-US" sz="3600" dirty="0"/>
              <a:t>IN Advanced Care Documents</a:t>
            </a:r>
            <a:r>
              <a:rPr lang="en-US" dirty="0"/>
              <a:t>:</a:t>
            </a:r>
          </a:p>
        </p:txBody>
      </p:sp>
      <p:sp>
        <p:nvSpPr>
          <p:cNvPr id="3" name="Content Placeholder 2"/>
          <p:cNvSpPr>
            <a:spLocks noGrp="1"/>
          </p:cNvSpPr>
          <p:nvPr>
            <p:ph idx="1"/>
          </p:nvPr>
        </p:nvSpPr>
        <p:spPr>
          <a:xfrm>
            <a:off x="304800" y="1600200"/>
            <a:ext cx="8382000" cy="4974336"/>
          </a:xfrm>
        </p:spPr>
        <p:txBody>
          <a:bodyPr>
            <a:normAutofit/>
          </a:bodyPr>
          <a:lstStyle/>
          <a:p>
            <a:r>
              <a:rPr lang="en-US" sz="2400" b="1" dirty="0">
                <a:latin typeface="+mj-lt"/>
              </a:rPr>
              <a:t>Appointment of Health Care Representative</a:t>
            </a:r>
          </a:p>
          <a:p>
            <a:r>
              <a:rPr lang="en-US" sz="2400" b="1" dirty="0">
                <a:latin typeface="+mj-lt"/>
              </a:rPr>
              <a:t>Indiana POST Form</a:t>
            </a:r>
          </a:p>
          <a:p>
            <a:r>
              <a:rPr lang="en-US" sz="2400" dirty="0">
                <a:latin typeface="+mj-lt"/>
              </a:rPr>
              <a:t>Out of Hospital Do Not Resuscitate Declaration</a:t>
            </a:r>
          </a:p>
          <a:p>
            <a:r>
              <a:rPr lang="en-US" sz="2400" dirty="0">
                <a:latin typeface="+mj-lt"/>
              </a:rPr>
              <a:t>Talking directly to your physician and family</a:t>
            </a:r>
          </a:p>
          <a:p>
            <a:r>
              <a:rPr lang="en-US" sz="2400" dirty="0">
                <a:latin typeface="+mj-lt"/>
              </a:rPr>
              <a:t>Living Will Declaration</a:t>
            </a:r>
          </a:p>
          <a:p>
            <a:r>
              <a:rPr lang="en-US" sz="2400" dirty="0">
                <a:latin typeface="+mj-lt"/>
              </a:rPr>
              <a:t>Organ and Tissue donation</a:t>
            </a:r>
          </a:p>
          <a:p>
            <a:r>
              <a:rPr lang="en-US" sz="2400" dirty="0">
                <a:latin typeface="+mj-lt"/>
              </a:rPr>
              <a:t>Psychiatric Advanced Directives</a:t>
            </a:r>
          </a:p>
          <a:p>
            <a:r>
              <a:rPr lang="en-US" sz="2400" dirty="0">
                <a:latin typeface="+mj-lt"/>
              </a:rPr>
              <a:t>Power of Attorney</a:t>
            </a:r>
          </a:p>
          <a:p>
            <a:pPr lvl="1"/>
            <a:r>
              <a:rPr lang="en-US" sz="2000" dirty="0">
                <a:latin typeface="+mj-lt"/>
              </a:rPr>
              <a:t>Typically financial document, though can be both if “Durable Medical Power of Attorney”</a:t>
            </a:r>
          </a:p>
          <a:p>
            <a:pPr marL="109728" indent="0">
              <a:buNone/>
            </a:pPr>
            <a:endParaRPr lang="en-US" dirty="0"/>
          </a:p>
        </p:txBody>
      </p:sp>
    </p:spTree>
    <p:extLst>
      <p:ext uri="{BB962C8B-B14F-4D97-AF65-F5344CB8AC3E}">
        <p14:creationId xmlns:p14="http://schemas.microsoft.com/office/powerpoint/2010/main" val="23767837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lstStyle/>
          <a:p>
            <a:r>
              <a:rPr lang="en-US" sz="3600" dirty="0"/>
              <a:t>IN Health Care Representative</a:t>
            </a:r>
            <a:r>
              <a:rPr lang="en-US" dirty="0"/>
              <a:t>:</a:t>
            </a:r>
          </a:p>
        </p:txBody>
      </p:sp>
      <p:sp>
        <p:nvSpPr>
          <p:cNvPr id="3" name="Content Placeholder 2"/>
          <p:cNvSpPr>
            <a:spLocks noGrp="1"/>
          </p:cNvSpPr>
          <p:nvPr>
            <p:ph idx="1"/>
          </p:nvPr>
        </p:nvSpPr>
        <p:spPr>
          <a:xfrm>
            <a:off x="457200" y="1219200"/>
            <a:ext cx="8229600" cy="4669536"/>
          </a:xfrm>
        </p:spPr>
        <p:txBody>
          <a:bodyPr/>
          <a:lstStyle/>
          <a:p>
            <a:r>
              <a:rPr lang="en-US" sz="2800" dirty="0">
                <a:latin typeface="+mj-lt"/>
              </a:rPr>
              <a:t>Legal document that allows you to appoint another person as a representative to make health care decisions on your behalf</a:t>
            </a:r>
          </a:p>
          <a:p>
            <a:r>
              <a:rPr lang="en-US" sz="2800" dirty="0">
                <a:latin typeface="+mj-lt"/>
              </a:rPr>
              <a:t>Only takes effect if you should be temporarily or permanently unable to make those decisions yourself</a:t>
            </a:r>
          </a:p>
          <a:p>
            <a:r>
              <a:rPr lang="en-US" sz="2800" dirty="0">
                <a:latin typeface="+mj-lt"/>
              </a:rPr>
              <a:t>It is critical that the decision maker</a:t>
            </a:r>
          </a:p>
          <a:p>
            <a:pPr lvl="1"/>
            <a:r>
              <a:rPr lang="en-US" sz="2500" dirty="0">
                <a:latin typeface="+mj-lt"/>
              </a:rPr>
              <a:t>Is aware of your wishes</a:t>
            </a:r>
          </a:p>
          <a:p>
            <a:pPr lvl="1"/>
            <a:r>
              <a:rPr lang="en-US" sz="2500" dirty="0">
                <a:latin typeface="+mj-lt"/>
              </a:rPr>
              <a:t>Acts in your best interest</a:t>
            </a:r>
          </a:p>
        </p:txBody>
      </p:sp>
    </p:spTree>
    <p:extLst>
      <p:ext uri="{BB962C8B-B14F-4D97-AF65-F5344CB8AC3E}">
        <p14:creationId xmlns:p14="http://schemas.microsoft.com/office/powerpoint/2010/main" val="3707552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342CEA0-C53B-4E25-95ED-C4507C20395B}"/>
              </a:ext>
            </a:extLst>
          </p:cNvPr>
          <p:cNvSpPr>
            <a:spLocks noGrp="1"/>
          </p:cNvSpPr>
          <p:nvPr>
            <p:ph type="title"/>
          </p:nvPr>
        </p:nvSpPr>
        <p:spPr>
          <a:xfrm>
            <a:off x="457200" y="152400"/>
            <a:ext cx="7467600" cy="1143000"/>
          </a:xfrm>
        </p:spPr>
        <p:txBody>
          <a:bodyPr/>
          <a:lstStyle/>
          <a:p>
            <a:r>
              <a:rPr lang="en-US" dirty="0"/>
              <a:t>New Ranking Order for Decision Makers (effective 7/1/2018):</a:t>
            </a:r>
          </a:p>
        </p:txBody>
      </p:sp>
      <p:sp>
        <p:nvSpPr>
          <p:cNvPr id="3" name="Content Placeholder 2">
            <a:extLst>
              <a:ext uri="{FF2B5EF4-FFF2-40B4-BE49-F238E27FC236}">
                <a16:creationId xmlns="" xmlns:a16="http://schemas.microsoft.com/office/drawing/2014/main" id="{1622883F-C730-4482-BE66-8B02C7C963F3}"/>
              </a:ext>
            </a:extLst>
          </p:cNvPr>
          <p:cNvSpPr>
            <a:spLocks noGrp="1"/>
          </p:cNvSpPr>
          <p:nvPr>
            <p:ph idx="1"/>
          </p:nvPr>
        </p:nvSpPr>
        <p:spPr>
          <a:xfrm>
            <a:off x="1371600" y="1295400"/>
            <a:ext cx="7143750" cy="4953000"/>
          </a:xfrm>
        </p:spPr>
        <p:txBody>
          <a:bodyPr>
            <a:normAutofit fontScale="92500" lnSpcReduction="10000"/>
          </a:bodyPr>
          <a:lstStyle/>
          <a:p>
            <a:pPr marL="457200" indent="-457200">
              <a:buFont typeface="+mj-lt"/>
              <a:buAutoNum type="arabicPeriod"/>
            </a:pPr>
            <a:r>
              <a:rPr lang="en-US" sz="2000" dirty="0"/>
              <a:t>A Judicially appointed health care representative</a:t>
            </a:r>
          </a:p>
          <a:p>
            <a:pPr marL="457200" indent="-457200">
              <a:buFont typeface="+mj-lt"/>
              <a:buAutoNum type="arabicPeriod"/>
            </a:pPr>
            <a:r>
              <a:rPr lang="en-US" sz="2000" dirty="0"/>
              <a:t>A spouse; if no spouse, then​</a:t>
            </a:r>
          </a:p>
          <a:p>
            <a:pPr marL="457200" indent="-457200">
              <a:buFont typeface="+mj-lt"/>
              <a:buAutoNum type="arabicPeriod"/>
            </a:pPr>
            <a:r>
              <a:rPr lang="en-US" sz="2000" dirty="0"/>
              <a:t>An adult child; if no adult child, then​</a:t>
            </a:r>
          </a:p>
          <a:p>
            <a:pPr marL="457200" indent="-457200">
              <a:buFont typeface="+mj-lt"/>
              <a:buAutoNum type="arabicPeriod"/>
            </a:pPr>
            <a:r>
              <a:rPr lang="en-US" sz="2000" dirty="0"/>
              <a:t>A parent; if no parent, then</a:t>
            </a:r>
          </a:p>
          <a:p>
            <a:pPr marL="457200" indent="-457200">
              <a:buFont typeface="+mj-lt"/>
              <a:buAutoNum type="arabicPeriod"/>
            </a:pPr>
            <a:r>
              <a:rPr lang="en-US" sz="2000" dirty="0"/>
              <a:t>An adult sibling; if no adult sibling, then​</a:t>
            </a:r>
          </a:p>
          <a:p>
            <a:pPr marL="457200" indent="-457200">
              <a:buFont typeface="+mj-lt"/>
              <a:buAutoNum type="arabicPeriod"/>
            </a:pPr>
            <a:r>
              <a:rPr lang="en-US" sz="2000" dirty="0"/>
              <a:t>A grandparent; if no grandparent, then​</a:t>
            </a:r>
          </a:p>
          <a:p>
            <a:pPr marL="457200" indent="-457200">
              <a:buFont typeface="+mj-lt"/>
              <a:buAutoNum type="arabicPeriod"/>
            </a:pPr>
            <a:r>
              <a:rPr lang="en-US" sz="2000" dirty="0"/>
              <a:t>An adult grandchild; if no adult grandchild, then​</a:t>
            </a:r>
          </a:p>
          <a:p>
            <a:pPr marL="457200" indent="-457200">
              <a:buFont typeface="+mj-lt"/>
              <a:buAutoNum type="arabicPeriod"/>
            </a:pPr>
            <a:r>
              <a:rPr lang="en-US" sz="2000" dirty="0"/>
              <a:t>The nearest other adult relative in the next degree of kinship (think aunts, uncles, nieces, nephews and cousins); if no other adult relative, then​</a:t>
            </a:r>
          </a:p>
          <a:p>
            <a:pPr marL="457200" indent="-457200">
              <a:buFont typeface="+mj-lt"/>
              <a:buAutoNum type="arabicPeriod"/>
            </a:pPr>
            <a:r>
              <a:rPr lang="en-US" sz="2000" dirty="0"/>
              <a:t>A friend who is an adult, and ​has maintained regular contact with the individual, and​ is familiar with the individual’s activities, health and religious or moral beliefs​</a:t>
            </a:r>
          </a:p>
          <a:p>
            <a:pPr marL="457200" indent="-457200">
              <a:buFont typeface="+mj-lt"/>
              <a:buAutoNum type="arabicPeriod"/>
            </a:pPr>
            <a:r>
              <a:rPr lang="en-US" sz="2000" dirty="0"/>
              <a:t>If no friend, then the individual’s religious superior if the individual is a member of a religious order.</a:t>
            </a:r>
          </a:p>
          <a:p>
            <a:endParaRPr lang="en-US" dirty="0"/>
          </a:p>
          <a:p>
            <a:endParaRPr lang="en-US" dirty="0"/>
          </a:p>
          <a:p>
            <a:endParaRPr lang="en-US" dirty="0"/>
          </a:p>
        </p:txBody>
      </p:sp>
    </p:spTree>
    <p:extLst>
      <p:ext uri="{BB962C8B-B14F-4D97-AF65-F5344CB8AC3E}">
        <p14:creationId xmlns:p14="http://schemas.microsoft.com/office/powerpoint/2010/main" val="2504192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8229600" cy="685800"/>
          </a:xfrm>
        </p:spPr>
        <p:txBody>
          <a:bodyPr>
            <a:normAutofit/>
          </a:bodyPr>
          <a:lstStyle/>
          <a:p>
            <a:r>
              <a:rPr lang="en-US" sz="3600" dirty="0"/>
              <a:t>Indiana POST Form:</a:t>
            </a:r>
          </a:p>
        </p:txBody>
      </p:sp>
      <p:sp>
        <p:nvSpPr>
          <p:cNvPr id="5" name="Content Placeholder 4"/>
          <p:cNvSpPr>
            <a:spLocks noGrp="1"/>
          </p:cNvSpPr>
          <p:nvPr>
            <p:ph idx="1"/>
          </p:nvPr>
        </p:nvSpPr>
        <p:spPr>
          <a:xfrm>
            <a:off x="228600" y="990600"/>
            <a:ext cx="8686800" cy="5181600"/>
          </a:xfrm>
        </p:spPr>
        <p:txBody>
          <a:bodyPr>
            <a:normAutofit lnSpcReduction="10000"/>
          </a:bodyPr>
          <a:lstStyle/>
          <a:p>
            <a:r>
              <a:rPr lang="en-US" sz="2800" dirty="0">
                <a:latin typeface="+mj-lt"/>
              </a:rPr>
              <a:t>Law enacted July 1, 2013, updated 2016.</a:t>
            </a:r>
          </a:p>
          <a:p>
            <a:r>
              <a:rPr lang="en-US" sz="2800" dirty="0">
                <a:latin typeface="+mj-lt"/>
              </a:rPr>
              <a:t>Physician Orders for Scope of Therapy-order set that can follow the patient in any care setting</a:t>
            </a:r>
          </a:p>
          <a:p>
            <a:r>
              <a:rPr lang="en-US" sz="2800" dirty="0">
                <a:latin typeface="+mj-lt"/>
              </a:rPr>
              <a:t>Appropriate in the following conditions:</a:t>
            </a:r>
          </a:p>
          <a:p>
            <a:pPr lvl="1"/>
            <a:r>
              <a:rPr lang="en-US" sz="2400" dirty="0">
                <a:latin typeface="+mj-lt"/>
              </a:rPr>
              <a:t>Advanced chronic progressive illness </a:t>
            </a:r>
          </a:p>
          <a:p>
            <a:pPr lvl="1"/>
            <a:r>
              <a:rPr lang="en-US" sz="2400" dirty="0">
                <a:latin typeface="+mj-lt"/>
              </a:rPr>
              <a:t>Advanced chronic progressive frailty </a:t>
            </a:r>
          </a:p>
          <a:p>
            <a:pPr lvl="1"/>
            <a:r>
              <a:rPr lang="en-US" sz="2400" dirty="0">
                <a:latin typeface="+mj-lt"/>
              </a:rPr>
              <a:t>Any condition when the patient might be expected to die “in the near future” (i.e. 1-2 years)</a:t>
            </a:r>
          </a:p>
          <a:p>
            <a:pPr lvl="1"/>
            <a:r>
              <a:rPr lang="en-US" sz="2400" dirty="0">
                <a:latin typeface="+mj-lt"/>
              </a:rPr>
              <a:t>Condition that leaves the patient unable or unlikely to benefit from resuscitation in the event of cardiac or pulmonary failure. </a:t>
            </a:r>
          </a:p>
          <a:p>
            <a:pPr marL="2743200" lvl="8" indent="0">
              <a:buNone/>
            </a:pPr>
            <a:r>
              <a:rPr lang="en-US" sz="1400" dirty="0">
                <a:latin typeface="+mj-lt"/>
              </a:rPr>
              <a:t>                                                                           	</a:t>
            </a:r>
            <a:r>
              <a:rPr lang="en-US" sz="1600" dirty="0">
                <a:latin typeface="+mj-lt"/>
              </a:rPr>
              <a:t>www.indianapost.org</a:t>
            </a:r>
          </a:p>
          <a:p>
            <a:pPr marL="0" indent="0">
              <a:buNone/>
            </a:pPr>
            <a:endParaRPr lang="en-US" dirty="0"/>
          </a:p>
        </p:txBody>
      </p:sp>
    </p:spTree>
    <p:extLst>
      <p:ext uri="{BB962C8B-B14F-4D97-AF65-F5344CB8AC3E}">
        <p14:creationId xmlns:p14="http://schemas.microsoft.com/office/powerpoint/2010/main" val="1630123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8229600" cy="914400"/>
          </a:xfrm>
        </p:spPr>
        <p:txBody>
          <a:bodyPr>
            <a:normAutofit/>
          </a:bodyPr>
          <a:lstStyle/>
          <a:p>
            <a:r>
              <a:rPr lang="en-US" sz="4400" b="1" dirty="0"/>
              <a:t>Why Palliative Care?</a:t>
            </a:r>
          </a:p>
        </p:txBody>
      </p:sp>
      <p:sp>
        <p:nvSpPr>
          <p:cNvPr id="3" name="Content Placeholder 2"/>
          <p:cNvSpPr>
            <a:spLocks noGrp="1"/>
          </p:cNvSpPr>
          <p:nvPr>
            <p:ph idx="4294967295"/>
          </p:nvPr>
        </p:nvSpPr>
        <p:spPr>
          <a:xfrm>
            <a:off x="381000" y="1143000"/>
            <a:ext cx="8534400" cy="5029200"/>
          </a:xfrm>
        </p:spPr>
        <p:txBody>
          <a:bodyPr>
            <a:normAutofit/>
          </a:bodyPr>
          <a:lstStyle/>
          <a:p>
            <a:r>
              <a:rPr lang="en-US" sz="2800" dirty="0">
                <a:latin typeface="+mj-lt"/>
              </a:rPr>
              <a:t>To prevent and relieve suffering</a:t>
            </a:r>
          </a:p>
          <a:p>
            <a:r>
              <a:rPr lang="en-US" sz="2800" dirty="0">
                <a:latin typeface="+mj-lt"/>
              </a:rPr>
              <a:t>Help support the best possible quality of life for patients and families, regardless of stage of  disease or need for other therapies.</a:t>
            </a:r>
          </a:p>
          <a:p>
            <a:pPr lvl="1"/>
            <a:r>
              <a:rPr lang="en-US" sz="2400" b="1" dirty="0">
                <a:latin typeface="+mj-lt"/>
              </a:rPr>
              <a:t>Can be offered with curative treatments or as the main focus of care</a:t>
            </a:r>
          </a:p>
          <a:p>
            <a:r>
              <a:rPr lang="en-US" sz="2800" dirty="0">
                <a:latin typeface="+mj-lt"/>
              </a:rPr>
              <a:t>Both a philosophy of care and an organized, structured system for delivering care. </a:t>
            </a:r>
          </a:p>
          <a:p>
            <a:r>
              <a:rPr lang="en-US" sz="2800" dirty="0">
                <a:latin typeface="+mj-lt"/>
              </a:rPr>
              <a:t>Includes the goal of enhancing quality of life for patient and family.</a:t>
            </a:r>
          </a:p>
        </p:txBody>
      </p:sp>
    </p:spTree>
    <p:extLst>
      <p:ext uri="{BB962C8B-B14F-4D97-AF65-F5344CB8AC3E}">
        <p14:creationId xmlns:p14="http://schemas.microsoft.com/office/powerpoint/2010/main" val="195991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066800"/>
          </a:xfrm>
        </p:spPr>
        <p:txBody>
          <a:bodyPr>
            <a:normAutofit fontScale="90000"/>
          </a:bodyPr>
          <a:lstStyle/>
          <a:p>
            <a:r>
              <a:rPr lang="en-US" sz="3600" dirty="0"/>
              <a:t>Do Not Resuscitate/Allow Natural Death</a:t>
            </a:r>
          </a:p>
        </p:txBody>
      </p:sp>
      <p:sp>
        <p:nvSpPr>
          <p:cNvPr id="3" name="Content Placeholder 2"/>
          <p:cNvSpPr>
            <a:spLocks noGrp="1"/>
          </p:cNvSpPr>
          <p:nvPr>
            <p:ph idx="1"/>
          </p:nvPr>
        </p:nvSpPr>
        <p:spPr>
          <a:xfrm>
            <a:off x="914400" y="1524000"/>
            <a:ext cx="7696200" cy="4669536"/>
          </a:xfrm>
        </p:spPr>
        <p:txBody>
          <a:bodyPr/>
          <a:lstStyle/>
          <a:p>
            <a:r>
              <a:rPr lang="en-US" sz="2800" dirty="0">
                <a:latin typeface="+mj-lt"/>
              </a:rPr>
              <a:t>Important to know statistics to make informed decision regarding DNR</a:t>
            </a:r>
          </a:p>
          <a:p>
            <a:r>
              <a:rPr lang="en-US" sz="2800" dirty="0">
                <a:latin typeface="+mj-lt"/>
              </a:rPr>
              <a:t>Since its invention in 1959, we have not significantly improved outcomes from CPR</a:t>
            </a:r>
          </a:p>
          <a:p>
            <a:r>
              <a:rPr lang="en-US" sz="2800" dirty="0">
                <a:latin typeface="+mj-lt"/>
              </a:rPr>
              <a:t>In general, survival to discharge for cardiopulmonary arrest is 15%</a:t>
            </a:r>
          </a:p>
          <a:p>
            <a:pPr lvl="1"/>
            <a:r>
              <a:rPr lang="en-US" sz="2400" dirty="0">
                <a:latin typeface="+mj-lt"/>
              </a:rPr>
              <a:t>Worse when patients are older (&gt;70yo), and/or has advanced disease (cancer, heart or lung disease, frailty)</a:t>
            </a:r>
          </a:p>
          <a:p>
            <a:pPr lvl="2"/>
            <a:r>
              <a:rPr lang="en-US" sz="1800" b="1" dirty="0">
                <a:latin typeface="+mj-lt"/>
              </a:rPr>
              <a:t>Survival is essentially 0 for those patients</a:t>
            </a:r>
            <a:r>
              <a:rPr lang="en-US" sz="2100" dirty="0">
                <a:latin typeface="+mj-lt"/>
              </a:rPr>
              <a:t>.</a:t>
            </a:r>
          </a:p>
          <a:p>
            <a:pPr marL="685800" lvl="2" indent="0">
              <a:buNone/>
            </a:pPr>
            <a:endParaRPr lang="en-US" sz="2100" dirty="0">
              <a:latin typeface="+mj-lt"/>
            </a:endParaRPr>
          </a:p>
          <a:p>
            <a:endParaRPr lang="en-US" dirty="0"/>
          </a:p>
        </p:txBody>
      </p:sp>
    </p:spTree>
    <p:extLst>
      <p:ext uri="{BB962C8B-B14F-4D97-AF65-F5344CB8AC3E}">
        <p14:creationId xmlns:p14="http://schemas.microsoft.com/office/powerpoint/2010/main" val="11642524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lgn="l" eaLnBrk="1" hangingPunct="1"/>
            <a:r>
              <a:rPr lang="en-US" altLang="en-US" sz="4000"/>
              <a:t>Reading References</a:t>
            </a:r>
          </a:p>
        </p:txBody>
      </p:sp>
      <p:pic>
        <p:nvPicPr>
          <p:cNvPr id="15363" name="Picture 3" descr="C:\Users\008261\AppData\Local\Microsoft\Windows\Temporary Internet Files\Content.Outlook\LP8P4LSE\IMG_1016 (2).JPG"/>
          <p:cNvPicPr>
            <a:picLocks noChangeAspect="1" noChangeArrowheads="1"/>
          </p:cNvPicPr>
          <p:nvPr/>
        </p:nvPicPr>
        <p:blipFill>
          <a:blip r:embed="rId3">
            <a:extLst>
              <a:ext uri="{28A0092B-C50C-407E-A947-70E740481C1C}">
                <a14:useLocalDpi xmlns:a14="http://schemas.microsoft.com/office/drawing/2010/main" val="0"/>
              </a:ext>
            </a:extLst>
          </a:blip>
          <a:srcRect l="13750" t="9427" r="13750" b="9427"/>
          <a:stretch>
            <a:fillRect/>
          </a:stretch>
        </p:blipFill>
        <p:spPr bwMode="auto">
          <a:xfrm>
            <a:off x="1066800" y="1555750"/>
            <a:ext cx="2752725" cy="4106863"/>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5364" name="Picture 4" descr="C:\Users\008261\AppData\Local\Microsoft\Windows\Temporary Internet Files\Content.Outlook\LP8P4LSE\IMG_1017.JPG"/>
          <p:cNvPicPr>
            <a:picLocks noChangeAspect="1" noChangeArrowheads="1"/>
          </p:cNvPicPr>
          <p:nvPr/>
        </p:nvPicPr>
        <p:blipFill>
          <a:blip r:embed="rId4">
            <a:extLst>
              <a:ext uri="{28A0092B-C50C-407E-A947-70E740481C1C}">
                <a14:useLocalDpi xmlns:a14="http://schemas.microsoft.com/office/drawing/2010/main" val="0"/>
              </a:ext>
            </a:extLst>
          </a:blip>
          <a:srcRect l="13611" t="4167" r="10973" b="4897"/>
          <a:stretch>
            <a:fillRect/>
          </a:stretch>
        </p:blipFill>
        <p:spPr bwMode="auto">
          <a:xfrm>
            <a:off x="4953000" y="1539875"/>
            <a:ext cx="2711450" cy="41148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79654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914400"/>
          </a:xfrm>
        </p:spPr>
        <p:txBody>
          <a:bodyPr>
            <a:normAutofit/>
          </a:bodyPr>
          <a:lstStyle/>
          <a:p>
            <a:r>
              <a:rPr lang="en-US" sz="3600" b="1" dirty="0"/>
              <a:t>References:</a:t>
            </a:r>
          </a:p>
        </p:txBody>
      </p:sp>
      <p:sp>
        <p:nvSpPr>
          <p:cNvPr id="3" name="Content Placeholder 2"/>
          <p:cNvSpPr>
            <a:spLocks noGrp="1"/>
          </p:cNvSpPr>
          <p:nvPr>
            <p:ph idx="1"/>
          </p:nvPr>
        </p:nvSpPr>
        <p:spPr>
          <a:xfrm>
            <a:off x="381000" y="1066800"/>
            <a:ext cx="7620000" cy="4343400"/>
          </a:xfrm>
        </p:spPr>
        <p:txBody>
          <a:bodyPr>
            <a:normAutofit fontScale="85000" lnSpcReduction="20000"/>
          </a:bodyPr>
          <a:lstStyle/>
          <a:p>
            <a:pPr marL="114300" lvl="2" indent="0">
              <a:buClr>
                <a:schemeClr val="accent1"/>
              </a:buClr>
              <a:buNone/>
            </a:pPr>
            <a:r>
              <a:rPr lang="en-US" sz="2400" dirty="0"/>
              <a:t>Temel JS et al. Early Palliative Care for Patients with Metastatic Non–Small-Cell Lung Cancer, N Engl J Med 2010;363:733-42</a:t>
            </a:r>
          </a:p>
          <a:p>
            <a:pPr marL="114300" lvl="2" indent="0">
              <a:buClr>
                <a:schemeClr val="accent1"/>
              </a:buClr>
              <a:buNone/>
            </a:pPr>
            <a:endParaRPr lang="en-US" sz="2400" dirty="0"/>
          </a:p>
          <a:p>
            <a:pPr marL="114300" lvl="2" indent="0">
              <a:buClr>
                <a:schemeClr val="accent1"/>
              </a:buClr>
              <a:buNone/>
            </a:pPr>
            <a:r>
              <a:rPr lang="en-US" sz="2400" dirty="0"/>
              <a:t>Cassel EJ. </a:t>
            </a:r>
            <a:r>
              <a:rPr lang="en-US" sz="2400" i="1" dirty="0"/>
              <a:t>The Nature of Suffering and the Goals of Medicine. </a:t>
            </a:r>
            <a:r>
              <a:rPr lang="en-US" sz="2400" dirty="0"/>
              <a:t>New York: Oxford University Press; 1991:32-34.</a:t>
            </a:r>
          </a:p>
          <a:p>
            <a:pPr marL="114300" lvl="2" indent="0">
              <a:buClr>
                <a:schemeClr val="accent1"/>
              </a:buClr>
              <a:buNone/>
            </a:pPr>
            <a:endParaRPr lang="en-US" sz="2400" dirty="0"/>
          </a:p>
          <a:p>
            <a:pPr marL="114300" lvl="2" indent="0">
              <a:buClr>
                <a:schemeClr val="accent1"/>
              </a:buClr>
              <a:buNone/>
            </a:pPr>
            <a:r>
              <a:rPr lang="en-US" sz="2400" dirty="0"/>
              <a:t>Hanks, Cherny et al. </a:t>
            </a:r>
            <a:r>
              <a:rPr lang="en-US" sz="2400" i="1" dirty="0"/>
              <a:t>Oxford Textbook of Palliative Medicine.</a:t>
            </a:r>
            <a:r>
              <a:rPr lang="en-US" sz="2400" dirty="0"/>
              <a:t> New York: Oxford University Press; 2010</a:t>
            </a:r>
          </a:p>
          <a:p>
            <a:pPr marL="114300" lvl="2" indent="0">
              <a:buClr>
                <a:schemeClr val="accent1"/>
              </a:buClr>
              <a:buNone/>
            </a:pPr>
            <a:endParaRPr lang="en-US" sz="2400" dirty="0"/>
          </a:p>
          <a:p>
            <a:pPr marL="114300" lvl="2" indent="0">
              <a:buClr>
                <a:schemeClr val="accent1"/>
              </a:buClr>
              <a:buNone/>
            </a:pPr>
            <a:r>
              <a:rPr lang="en-US" sz="2400" dirty="0"/>
              <a:t>A National Framework and Preferred Practiced for Palliative and Hospice Quality Care.  A National Quality Forum (NQF) Consensus Report, </a:t>
            </a:r>
            <a:r>
              <a:rPr lang="en-US" sz="2400" b="1" dirty="0">
                <a:hlinkClick r:id="rId2"/>
              </a:rPr>
              <a:t>www.qualityforum.org/publications/reports</a:t>
            </a:r>
            <a:r>
              <a:rPr lang="en-US" sz="2400" dirty="0"/>
              <a:t>.  Accessed 4/14/2013.</a:t>
            </a:r>
          </a:p>
          <a:p>
            <a:endParaRPr lang="en-US" dirty="0"/>
          </a:p>
        </p:txBody>
      </p:sp>
    </p:spTree>
    <p:extLst>
      <p:ext uri="{BB962C8B-B14F-4D97-AF65-F5344CB8AC3E}">
        <p14:creationId xmlns:p14="http://schemas.microsoft.com/office/powerpoint/2010/main" val="14503792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33400" y="2362200"/>
            <a:ext cx="8229600" cy="1143000"/>
          </a:xfrm>
        </p:spPr>
        <p:txBody>
          <a:bodyPr/>
          <a:lstStyle/>
          <a:p>
            <a:pPr eaLnBrk="1" hangingPunct="1"/>
            <a:r>
              <a:rPr lang="en-US" altLang="en-US" sz="4000"/>
              <a:t>Comments and Questions?</a:t>
            </a:r>
          </a:p>
        </p:txBody>
      </p:sp>
    </p:spTree>
    <p:extLst>
      <p:ext uri="{BB962C8B-B14F-4D97-AF65-F5344CB8AC3E}">
        <p14:creationId xmlns:p14="http://schemas.microsoft.com/office/powerpoint/2010/main" val="12859390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BEC79A-7DFD-4295-B7D6-91387A24A414}"/>
              </a:ext>
            </a:extLst>
          </p:cNvPr>
          <p:cNvSpPr>
            <a:spLocks noGrp="1"/>
          </p:cNvSpPr>
          <p:nvPr>
            <p:ph type="title"/>
          </p:nvPr>
        </p:nvSpPr>
        <p:spPr/>
        <p:txBody>
          <a:bodyPr/>
          <a:lstStyle/>
          <a:p>
            <a:r>
              <a:rPr lang="en-US" dirty="0"/>
              <a:t>Parishioner: Casey</a:t>
            </a:r>
            <a:endParaRPr lang="en-US" dirty="0" err="1"/>
          </a:p>
        </p:txBody>
      </p:sp>
      <p:sp>
        <p:nvSpPr>
          <p:cNvPr id="3" name="Subtitle 2">
            <a:extLst>
              <a:ext uri="{FF2B5EF4-FFF2-40B4-BE49-F238E27FC236}">
                <a16:creationId xmlns="" xmlns:a16="http://schemas.microsoft.com/office/drawing/2014/main" id="{E3A9357A-8DA0-4D1C-ACCA-0CCD802ED08C}"/>
              </a:ext>
            </a:extLst>
          </p:cNvPr>
          <p:cNvSpPr>
            <a:spLocks noGrp="1"/>
          </p:cNvSpPr>
          <p:nvPr>
            <p:ph sz="quarter" idx="1"/>
          </p:nvPr>
        </p:nvSpPr>
        <p:spPr/>
        <p:txBody>
          <a:bodyPr vert="horz" anchor="t">
            <a:normAutofit/>
          </a:bodyPr>
          <a:lstStyle/>
          <a:p>
            <a:r>
              <a:rPr lang="en-US" dirty="0"/>
              <a:t>33 year old, married, 3 children at your elementary school.  </a:t>
            </a:r>
            <a:endParaRPr lang="en-US"/>
          </a:p>
          <a:p>
            <a:r>
              <a:rPr lang="en-US" dirty="0"/>
              <a:t>Diagnosed with Melanoma (a very serious skin cancer- can be treated, potentially cured if caught early, however quite lethal if caught late, or after it has spread.</a:t>
            </a:r>
          </a:p>
          <a:p>
            <a:r>
              <a:rPr lang="en-US" dirty="0"/>
              <a:t>Asked to speak with you about this diagnosis, and its impact.</a:t>
            </a:r>
          </a:p>
        </p:txBody>
      </p:sp>
    </p:spTree>
    <p:extLst>
      <p:ext uri="{BB962C8B-B14F-4D97-AF65-F5344CB8AC3E}">
        <p14:creationId xmlns:p14="http://schemas.microsoft.com/office/powerpoint/2010/main" val="2677638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0747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ext uri="{D42A27DB-BD31-4B8C-83A1-F6EECF244321}">
                <p14:modId xmlns:p14="http://schemas.microsoft.com/office/powerpoint/2010/main" val="868231711"/>
              </p:ext>
            </p:extLst>
          </p:nvPr>
        </p:nvGraphicFramePr>
        <p:xfrm>
          <a:off x="22194" y="0"/>
          <a:ext cx="9121806"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7925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457200"/>
            <a:ext cx="7620000" cy="838200"/>
          </a:xfrm>
        </p:spPr>
        <p:txBody>
          <a:bodyPr>
            <a:normAutofit/>
          </a:bodyPr>
          <a:lstStyle/>
          <a:p>
            <a:r>
              <a:rPr lang="en-US" sz="3600" b="1" dirty="0"/>
              <a:t>Palliative Care:</a:t>
            </a:r>
          </a:p>
        </p:txBody>
      </p:sp>
      <p:sp>
        <p:nvSpPr>
          <p:cNvPr id="6" name="Content Placeholder 5"/>
          <p:cNvSpPr>
            <a:spLocks noGrp="1"/>
          </p:cNvSpPr>
          <p:nvPr>
            <p:ph idx="1"/>
          </p:nvPr>
        </p:nvSpPr>
        <p:spPr>
          <a:xfrm>
            <a:off x="457200" y="1295400"/>
            <a:ext cx="7620000" cy="5334000"/>
          </a:xfrm>
        </p:spPr>
        <p:txBody>
          <a:bodyPr>
            <a:normAutofit fontScale="92500" lnSpcReduction="20000"/>
          </a:bodyPr>
          <a:lstStyle/>
          <a:p>
            <a:r>
              <a:rPr lang="en-US" sz="2800" b="1" dirty="0">
                <a:latin typeface="+mj-lt"/>
              </a:rPr>
              <a:t>Affirms Life</a:t>
            </a:r>
          </a:p>
          <a:p>
            <a:pPr lvl="1"/>
            <a:r>
              <a:rPr lang="en-US" sz="2400" b="1" dirty="0">
                <a:latin typeface="+mj-lt"/>
              </a:rPr>
              <a:t>Supports patient/family goals for the future</a:t>
            </a:r>
          </a:p>
          <a:p>
            <a:pPr lvl="1"/>
            <a:r>
              <a:rPr lang="en-US" sz="2400" b="1" dirty="0">
                <a:latin typeface="+mj-lt"/>
              </a:rPr>
              <a:t>Acknowledges hopes for cure or life prolongation as well as peace and dignity at time of death</a:t>
            </a:r>
          </a:p>
          <a:p>
            <a:r>
              <a:rPr lang="en-US" sz="2800" b="1" dirty="0">
                <a:latin typeface="+mj-lt"/>
              </a:rPr>
              <a:t>Does Not Hasten Death</a:t>
            </a:r>
          </a:p>
          <a:p>
            <a:pPr lvl="1"/>
            <a:r>
              <a:rPr lang="en-US" sz="2400" b="1" dirty="0">
                <a:latin typeface="+mj-lt"/>
              </a:rPr>
              <a:t>Not PAS or Euthanasia</a:t>
            </a:r>
          </a:p>
          <a:p>
            <a:r>
              <a:rPr lang="en-US" sz="2800" dirty="0">
                <a:latin typeface="+mj-lt"/>
              </a:rPr>
              <a:t>May Prolong Life¹</a:t>
            </a:r>
          </a:p>
          <a:p>
            <a:r>
              <a:rPr lang="en-US" sz="2800" dirty="0">
                <a:latin typeface="+mj-lt"/>
              </a:rPr>
              <a:t>Improves Quality Life</a:t>
            </a:r>
          </a:p>
          <a:p>
            <a:r>
              <a:rPr lang="en-US" sz="2800" dirty="0">
                <a:latin typeface="+mj-lt"/>
              </a:rPr>
              <a:t>Helps patient and family work toward achievable goals in whatever time they have remaining.</a:t>
            </a:r>
          </a:p>
          <a:p>
            <a:pPr lvl="2">
              <a:buNone/>
            </a:pPr>
            <a:endParaRPr lang="en-US" sz="2400" dirty="0"/>
          </a:p>
          <a:p>
            <a:pPr lvl="2">
              <a:buNone/>
            </a:pPr>
            <a:endParaRPr lang="en-US" sz="2400" dirty="0"/>
          </a:p>
          <a:p>
            <a:pPr lvl="2">
              <a:buNone/>
            </a:pPr>
            <a:r>
              <a:rPr lang="en-US" sz="1400" dirty="0"/>
              <a:t>		¹</a:t>
            </a:r>
            <a:r>
              <a:rPr lang="en-US" sz="1000" dirty="0"/>
              <a:t>Temel JS et al. Early Palliative Care for Patients with Metastatic Non–Small-			  Cell Lung Cancer, N Engl J Med 2010;363:733-42</a:t>
            </a:r>
          </a:p>
        </p:txBody>
      </p:sp>
    </p:spTree>
    <p:extLst>
      <p:ext uri="{BB962C8B-B14F-4D97-AF65-F5344CB8AC3E}">
        <p14:creationId xmlns:p14="http://schemas.microsoft.com/office/powerpoint/2010/main" val="1733458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066800"/>
          </a:xfrm>
        </p:spPr>
        <p:txBody>
          <a:bodyPr/>
          <a:lstStyle/>
          <a:p>
            <a:r>
              <a:rPr lang="en-US" sz="3600" dirty="0"/>
              <a:t>Ethical and Religious Directives</a:t>
            </a:r>
            <a:r>
              <a:rPr lang="en-US" dirty="0"/>
              <a:t>:</a:t>
            </a:r>
          </a:p>
        </p:txBody>
      </p:sp>
      <p:sp>
        <p:nvSpPr>
          <p:cNvPr id="3" name="Content Placeholder 2"/>
          <p:cNvSpPr>
            <a:spLocks noGrp="1"/>
          </p:cNvSpPr>
          <p:nvPr>
            <p:ph idx="1"/>
          </p:nvPr>
        </p:nvSpPr>
        <p:spPr>
          <a:xfrm>
            <a:off x="457200" y="1219200"/>
            <a:ext cx="8229600" cy="4821936"/>
          </a:xfrm>
        </p:spPr>
        <p:txBody>
          <a:bodyPr>
            <a:normAutofit fontScale="92500" lnSpcReduction="10000"/>
          </a:bodyPr>
          <a:lstStyle/>
          <a:p>
            <a:r>
              <a:rPr lang="en-US" sz="2800" dirty="0">
                <a:latin typeface="+mj-lt"/>
              </a:rPr>
              <a:t>The task of medicine is to care even when it cannot cure.</a:t>
            </a:r>
          </a:p>
          <a:p>
            <a:r>
              <a:rPr lang="en-US" sz="2800" dirty="0">
                <a:latin typeface="+mj-lt"/>
              </a:rPr>
              <a:t>The innate dignity of human life in all its dimensions is integral to the role of medicine. </a:t>
            </a:r>
          </a:p>
          <a:p>
            <a:r>
              <a:rPr lang="en-US" sz="2800" dirty="0">
                <a:latin typeface="+mj-lt"/>
              </a:rPr>
              <a:t>The use of life sustaining technology must be viewed in light of the Christian meaning of life, suffering, and death. </a:t>
            </a:r>
          </a:p>
          <a:p>
            <a:r>
              <a:rPr lang="en-US" sz="2800" dirty="0">
                <a:latin typeface="+mj-lt"/>
              </a:rPr>
              <a:t>Two extremes are avoided: either the insistence on useless or burdensome technology even when a patient may legitimately wish to forgo it and, the withdrawal of technology with the intention of causing death. </a:t>
            </a:r>
          </a:p>
          <a:p>
            <a:endParaRPr lang="en-US" dirty="0"/>
          </a:p>
        </p:txBody>
      </p:sp>
    </p:spTree>
    <p:extLst>
      <p:ext uri="{BB962C8B-B14F-4D97-AF65-F5344CB8AC3E}">
        <p14:creationId xmlns:p14="http://schemas.microsoft.com/office/powerpoint/2010/main" val="4270074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14400"/>
          </a:xfrm>
        </p:spPr>
        <p:txBody>
          <a:bodyPr>
            <a:normAutofit/>
          </a:bodyPr>
          <a:lstStyle/>
          <a:p>
            <a:r>
              <a:rPr lang="en-US" sz="3600" dirty="0"/>
              <a:t>ERD 55 </a:t>
            </a:r>
          </a:p>
        </p:txBody>
      </p:sp>
      <p:sp>
        <p:nvSpPr>
          <p:cNvPr id="3" name="Content Placeholder 2"/>
          <p:cNvSpPr>
            <a:spLocks noGrp="1"/>
          </p:cNvSpPr>
          <p:nvPr>
            <p:ph idx="1"/>
          </p:nvPr>
        </p:nvSpPr>
        <p:spPr>
          <a:xfrm>
            <a:off x="228600" y="1066800"/>
            <a:ext cx="8686800" cy="5126736"/>
          </a:xfrm>
        </p:spPr>
        <p:txBody>
          <a:bodyPr>
            <a:normAutofit/>
          </a:bodyPr>
          <a:lstStyle/>
          <a:p>
            <a:r>
              <a:rPr lang="en-US" dirty="0">
                <a:latin typeface="+mj-lt"/>
              </a:rPr>
              <a:t> </a:t>
            </a:r>
            <a:r>
              <a:rPr lang="en-US" sz="2400" dirty="0">
                <a:latin typeface="+mj-lt"/>
              </a:rPr>
              <a:t>Catholic health care institutions offering care to persons in danger of death…should (ensure) that patients be provided with whatever information is necessary to help them understand their condition and have the opportunity to discuss their condition with their family members and care providers. </a:t>
            </a:r>
          </a:p>
          <a:p>
            <a:r>
              <a:rPr lang="en-US" sz="2400" dirty="0">
                <a:latin typeface="+mj-lt"/>
              </a:rPr>
              <a:t>They should also be offered the appropriate medical information that would make it possible to address the morally legitimate choices available to them. </a:t>
            </a:r>
          </a:p>
          <a:p>
            <a:r>
              <a:rPr lang="en-US" sz="2400" dirty="0">
                <a:latin typeface="+mj-lt"/>
              </a:rPr>
              <a:t>They should be provided the spiritual support as well as the opportunity to receive the sacraments in order to prepare well for death</a:t>
            </a:r>
          </a:p>
        </p:txBody>
      </p:sp>
    </p:spTree>
    <p:extLst>
      <p:ext uri="{BB962C8B-B14F-4D97-AF65-F5344CB8AC3E}">
        <p14:creationId xmlns:p14="http://schemas.microsoft.com/office/powerpoint/2010/main" val="508110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85800"/>
          </a:xfrm>
        </p:spPr>
        <p:txBody>
          <a:bodyPr>
            <a:normAutofit/>
          </a:bodyPr>
          <a:lstStyle/>
          <a:p>
            <a:r>
              <a:rPr lang="en-US" sz="3600" dirty="0"/>
              <a:t>ERD 56</a:t>
            </a:r>
          </a:p>
        </p:txBody>
      </p:sp>
      <p:sp>
        <p:nvSpPr>
          <p:cNvPr id="3" name="Content Placeholder 2"/>
          <p:cNvSpPr>
            <a:spLocks noGrp="1"/>
          </p:cNvSpPr>
          <p:nvPr>
            <p:ph idx="1"/>
          </p:nvPr>
        </p:nvSpPr>
        <p:spPr>
          <a:xfrm>
            <a:off x="152400" y="1905000"/>
            <a:ext cx="8534400" cy="4669536"/>
          </a:xfrm>
        </p:spPr>
        <p:txBody>
          <a:bodyPr>
            <a:normAutofit/>
          </a:bodyPr>
          <a:lstStyle/>
          <a:p>
            <a:r>
              <a:rPr lang="en-US" sz="3200" dirty="0">
                <a:latin typeface="+mj-lt"/>
              </a:rPr>
              <a:t>A person has a moral obligation to use ordinary or proportionate means of preserving his or her life.</a:t>
            </a:r>
          </a:p>
          <a:p>
            <a:pPr lvl="1"/>
            <a:r>
              <a:rPr lang="en-US" sz="2400" b="1" dirty="0">
                <a:latin typeface="+mj-lt"/>
              </a:rPr>
              <a:t>Proportionate means are those that in the judgment of the patient offer a reasonable hope of benefit and do not entail an excessive burden or impose excessive expense on the family or the community</a:t>
            </a:r>
            <a:r>
              <a:rPr lang="en-US" sz="2400" dirty="0">
                <a:latin typeface="+mj-lt"/>
              </a:rPr>
              <a:t>.</a:t>
            </a:r>
          </a:p>
        </p:txBody>
      </p:sp>
    </p:spTree>
    <p:extLst>
      <p:ext uri="{BB962C8B-B14F-4D97-AF65-F5344CB8AC3E}">
        <p14:creationId xmlns:p14="http://schemas.microsoft.com/office/powerpoint/2010/main" val="11652726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TotalTime>
  <Words>1851</Words>
  <Application>Microsoft Office PowerPoint</Application>
  <PresentationFormat>On-screen Show (4:3)</PresentationFormat>
  <Paragraphs>210</Paragraphs>
  <Slides>34</Slides>
  <Notes>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Oriel</vt:lpstr>
      <vt:lpstr>Palliative Care &amp; Hospice Conference</vt:lpstr>
      <vt:lpstr>Palliative (Supportive) Care:</vt:lpstr>
      <vt:lpstr>Why Palliative Care?</vt:lpstr>
      <vt:lpstr>PowerPoint Presentation</vt:lpstr>
      <vt:lpstr>PowerPoint Presentation</vt:lpstr>
      <vt:lpstr>Palliative Care:</vt:lpstr>
      <vt:lpstr>Ethical and Religious Directives:</vt:lpstr>
      <vt:lpstr>ERD 55 </vt:lpstr>
      <vt:lpstr>ERD 56</vt:lpstr>
      <vt:lpstr>ERD 57</vt:lpstr>
      <vt:lpstr>ERD 59</vt:lpstr>
      <vt:lpstr>ERD 61</vt:lpstr>
      <vt:lpstr>Barriers to Hospice &amp; Palliative Care:</vt:lpstr>
      <vt:lpstr>PowerPoint Presentation</vt:lpstr>
      <vt:lpstr>Hospice – Origin and Definition</vt:lpstr>
      <vt:lpstr>Further Definition of Palliative &amp; Hospice Care</vt:lpstr>
      <vt:lpstr>Terms NOT seen in the definition of Hospice Care</vt:lpstr>
      <vt:lpstr>Hospice Care:  Where?</vt:lpstr>
      <vt:lpstr>How Hospice Care is Delivered</vt:lpstr>
      <vt:lpstr>Volunteer Services</vt:lpstr>
      <vt:lpstr>Hospice Levels of Care</vt:lpstr>
      <vt:lpstr>Hospice Statistics</vt:lpstr>
      <vt:lpstr>Hospice Statistics (Continued)</vt:lpstr>
      <vt:lpstr>Franciscan St. Francis Hospice House</vt:lpstr>
      <vt:lpstr>Advanced Care Planning</vt:lpstr>
      <vt:lpstr>IN Advanced Care Documents:</vt:lpstr>
      <vt:lpstr>IN Health Care Representative:</vt:lpstr>
      <vt:lpstr>New Ranking Order for Decision Makers (effective 7/1/2018):</vt:lpstr>
      <vt:lpstr>Indiana POST Form:</vt:lpstr>
      <vt:lpstr>Do Not Resuscitate/Allow Natural Death</vt:lpstr>
      <vt:lpstr>Reading References</vt:lpstr>
      <vt:lpstr>References:</vt:lpstr>
      <vt:lpstr>Comments and Questions?</vt:lpstr>
      <vt:lpstr>Parishioner: Casey</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Stone.Dana</dc:creator>
  <cp:lastModifiedBy>Eichhorn.Brie Anne</cp:lastModifiedBy>
  <cp:revision>56</cp:revision>
  <dcterms:created xsi:type="dcterms:W3CDTF">2018-06-21T13:56:34Z</dcterms:created>
  <dcterms:modified xsi:type="dcterms:W3CDTF">2018-06-27T19:41:21Z</dcterms:modified>
</cp:coreProperties>
</file>